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56" r:id="rId2"/>
    <p:sldId id="301" r:id="rId3"/>
    <p:sldId id="303" r:id="rId4"/>
    <p:sldId id="311" r:id="rId5"/>
    <p:sldId id="304" r:id="rId6"/>
    <p:sldId id="300" r:id="rId7"/>
    <p:sldId id="312" r:id="rId8"/>
    <p:sldId id="310" r:id="rId9"/>
    <p:sldId id="313" r:id="rId10"/>
    <p:sldId id="307" r:id="rId11"/>
    <p:sldId id="315" r:id="rId12"/>
    <p:sldId id="308" r:id="rId13"/>
    <p:sldId id="316" r:id="rId14"/>
    <p:sldId id="309" r:id="rId15"/>
    <p:sldId id="317" r:id="rId1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CC"/>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467" autoAdjust="0"/>
    <p:restoredTop sz="96192"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D2739-8305-42F0-B167-BB3A0BFB8A8A}" type="datetimeFigureOut">
              <a:rPr lang="ko-KR" altLang="en-US" smtClean="0"/>
              <a:pPr/>
              <a:t>2021-11-08</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BDDFF1-952B-40E0-9AB6-14F4EA4E4823}" type="slidenum">
              <a:rPr lang="ko-KR" altLang="en-US" smtClean="0"/>
              <a:pPr/>
              <a:t>‹#›</a:t>
            </a:fld>
            <a:endParaRPr lang="ko-KR" altLang="en-US"/>
          </a:p>
        </p:txBody>
      </p:sp>
    </p:spTree>
    <p:extLst>
      <p:ext uri="{BB962C8B-B14F-4D97-AF65-F5344CB8AC3E}">
        <p14:creationId xmlns:p14="http://schemas.microsoft.com/office/powerpoint/2010/main" val="2864003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7AB37-0379-4F84-A20C-047705BE108B}" type="datetimeFigureOut">
              <a:rPr lang="ko-KR" altLang="en-US" smtClean="0"/>
              <a:pPr/>
              <a:t>2021-11-08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C9F3F-BD27-4A0F-9DE5-2CEAC73586D3}" type="slidenum">
              <a:rPr lang="ko-KR" altLang="en-US" smtClean="0"/>
              <a:pPr/>
              <a:t>‹#›</a:t>
            </a:fld>
            <a:endParaRPr lang="ko-KR" altLang="en-US"/>
          </a:p>
        </p:txBody>
      </p:sp>
    </p:spTree>
    <p:extLst>
      <p:ext uri="{BB962C8B-B14F-4D97-AF65-F5344CB8AC3E}">
        <p14:creationId xmlns:p14="http://schemas.microsoft.com/office/powerpoint/2010/main" val="28237711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97C9F3F-BD27-4A0F-9DE5-2CEAC73586D3}" type="slidenum">
              <a:rPr lang="ko-KR" altLang="en-US" smtClean="0"/>
              <a:pPr/>
              <a:t>1</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97C9F3F-BD27-4A0F-9DE5-2CEAC73586D3}" type="slidenum">
              <a:rPr lang="ko-KR" altLang="en-US" smtClean="0"/>
              <a:pPr/>
              <a:t>5</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97C9F3F-BD27-4A0F-9DE5-2CEAC73586D3}" type="slidenum">
              <a:rPr lang="ko-KR" altLang="en-US" smtClean="0"/>
              <a:pPr/>
              <a:t>8</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97C9F3F-BD27-4A0F-9DE5-2CEAC73586D3}" type="slidenum">
              <a:rPr lang="ko-KR" altLang="en-US" smtClean="0"/>
              <a:pPr/>
              <a:t>9</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97C9F3F-BD27-4A0F-9DE5-2CEAC73586D3}" type="slidenum">
              <a:rPr lang="ko-KR" altLang="en-US" smtClean="0"/>
              <a:pPr/>
              <a:t>11</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1">
        <a:schemeClr val="bg2"/>
      </p:bgRef>
    </p:bg>
    <p:spTree>
      <p:nvGrpSpPr>
        <p:cNvPr id="1" name=""/>
        <p:cNvGrpSpPr/>
        <p:nvPr/>
      </p:nvGrpSpPr>
      <p:grpSpPr>
        <a:xfrm>
          <a:off x="0" y="0"/>
          <a:ext cx="0" cy="0"/>
          <a:chOff x="0" y="0"/>
          <a:chExt cx="0" cy="0"/>
        </a:xfrm>
      </p:grpSpPr>
      <p:sp>
        <p:nvSpPr>
          <p:cNvPr id="15" name="직사각형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직사각형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직사각형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직사각형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부제목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p:txBody>
          <a:bodyPr/>
          <a:lstStyle/>
          <a:p>
            <a:fld id="{E0784452-BAF3-462B-82A6-2BF7F57C7292}" type="datetime1">
              <a:rPr lang="ko-KR" altLang="en-US" smtClean="0"/>
              <a:pPr/>
              <a:t>2021-11-08</a:t>
            </a:fld>
            <a:endParaRPr lang="ko-KR" altLang="en-US"/>
          </a:p>
        </p:txBody>
      </p:sp>
      <p:sp>
        <p:nvSpPr>
          <p:cNvPr id="17" name="바닥글 개체 틀 16"/>
          <p:cNvSpPr>
            <a:spLocks noGrp="1"/>
          </p:cNvSpPr>
          <p:nvPr>
            <p:ph type="ftr" sz="quarter" idx="11"/>
          </p:nvPr>
        </p:nvSpPr>
        <p:spPr/>
        <p:txBody>
          <a:bodyPr/>
          <a:lstStyle/>
          <a:p>
            <a:endParaRPr lang="ko-KR" altLang="en-US"/>
          </a:p>
        </p:txBody>
      </p:sp>
      <p:sp>
        <p:nvSpPr>
          <p:cNvPr id="7" name="직선 연결선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직사각형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타원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타원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슬라이드 번호 개체 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40FCCE-116B-4AD4-B0F5-0D6ADA40B9E0}" type="slidenum">
              <a:rPr lang="ko-KR" altLang="en-US" smtClean="0"/>
              <a:pPr/>
              <a:t>‹#›</a:t>
            </a:fld>
            <a:endParaRPr lang="ko-KR" altLang="en-US"/>
          </a:p>
        </p:txBody>
      </p:sp>
      <p:sp>
        <p:nvSpPr>
          <p:cNvPr id="8" name="제목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62234802-912A-4A74-903F-33B7B440947C}" type="datetime1">
              <a:rPr lang="ko-KR" altLang="en-US" smtClean="0"/>
              <a:pPr/>
              <a:t>2021-11-08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540FCCE-116B-4AD4-B0F5-0D6ADA40B9E0}"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bg>
      <p:bgRef idx="1001">
        <a:schemeClr val="bg2"/>
      </p:bgRef>
    </p:bg>
    <p:spTree>
      <p:nvGrpSpPr>
        <p:cNvPr id="1" name=""/>
        <p:cNvGrpSpPr/>
        <p:nvPr/>
      </p:nvGrpSpPr>
      <p:grpSpPr>
        <a:xfrm>
          <a:off x="0" y="0"/>
          <a:ext cx="0" cy="0"/>
          <a:chOff x="0" y="0"/>
          <a:chExt cx="0" cy="0"/>
        </a:xfrm>
      </p:grpSpPr>
      <p:sp>
        <p:nvSpPr>
          <p:cNvPr id="7" name="직사각형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직사각형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직사각형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직사각형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직사각형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직사각형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직선 연결선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타원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타원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슬라이드 번호 개체 틀 5"/>
          <p:cNvSpPr>
            <a:spLocks noGrp="1"/>
          </p:cNvSpPr>
          <p:nvPr>
            <p:ph type="sldNum" sz="quarter" idx="12"/>
          </p:nvPr>
        </p:nvSpPr>
        <p:spPr>
          <a:xfrm>
            <a:off x="6915912" y="3009901"/>
            <a:ext cx="457200" cy="441325"/>
          </a:xfrm>
        </p:spPr>
        <p:txBody>
          <a:bodyPr/>
          <a:lstStyle/>
          <a:p>
            <a:fld id="{F540FCCE-116B-4AD4-B0F5-0D6ADA40B9E0}" type="slidenum">
              <a:rPr lang="ko-KR" altLang="en-US" smtClean="0"/>
              <a:pPr/>
              <a:t>‹#›</a:t>
            </a:fld>
            <a:endParaRPr lang="ko-KR" altLang="en-US"/>
          </a:p>
        </p:txBody>
      </p:sp>
      <p:sp>
        <p:nvSpPr>
          <p:cNvPr id="3" name="세로 텍스트 개체 틀 2"/>
          <p:cNvSpPr>
            <a:spLocks noGrp="1"/>
          </p:cNvSpPr>
          <p:nvPr>
            <p:ph type="body" orient="vert" idx="1"/>
          </p:nvPr>
        </p:nvSpPr>
        <p:spPr>
          <a:xfrm>
            <a:off x="304800" y="304800"/>
            <a:ext cx="6553200" cy="5821366"/>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4E56C09C-FA7F-4B13-866E-3C9931493E58}" type="datetime1">
              <a:rPr lang="ko-KR" altLang="en-US" smtClean="0"/>
              <a:pPr/>
              <a:t>2021-11-08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2" name="세로 제목 1"/>
          <p:cNvSpPr>
            <a:spLocks noGrp="1"/>
          </p:cNvSpPr>
          <p:nvPr>
            <p:ph type="title" orient="vert"/>
          </p:nvPr>
        </p:nvSpPr>
        <p:spPr>
          <a:xfrm>
            <a:off x="7391400" y="304801"/>
            <a:ext cx="1447800" cy="5851525"/>
          </a:xfrm>
        </p:spPr>
        <p:txBody>
          <a:bodyPr vert="eaVert"/>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solidFill>
                  <a:schemeClr val="accent3">
                    <a:shade val="75000"/>
                  </a:schemeClr>
                </a:solidFill>
              </a:defRPr>
            </a:lvl1p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BA118D85-3D34-4A12-8B0A-A6018D2A0F80}" type="datetime1">
              <a:rPr lang="ko-KR" altLang="en-US" smtClean="0"/>
              <a:pPr/>
              <a:t>2021-11-08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4361688" y="1026372"/>
            <a:ext cx="457200" cy="441325"/>
          </a:xfrm>
        </p:spPr>
        <p:txBody>
          <a:bodyPr/>
          <a:lstStyle/>
          <a:p>
            <a:fld id="{F540FCCE-116B-4AD4-B0F5-0D6ADA40B9E0}" type="slidenum">
              <a:rPr lang="ko-KR" altLang="en-US" smtClean="0"/>
              <a:pPr/>
              <a:t>‹#›</a:t>
            </a:fld>
            <a:endParaRPr lang="ko-KR" altLang="en-US"/>
          </a:p>
        </p:txBody>
      </p:sp>
      <p:sp>
        <p:nvSpPr>
          <p:cNvPr id="8" name="내용 개체 틀 7"/>
          <p:cNvSpPr>
            <a:spLocks noGrp="1"/>
          </p:cNvSpPr>
          <p:nvPr>
            <p:ph sz="quarter" idx="1"/>
          </p:nvPr>
        </p:nvSpPr>
        <p:spPr>
          <a:xfrm>
            <a:off x="301752" y="1527048"/>
            <a:ext cx="850392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1">
        <a:schemeClr val="bg1"/>
      </p:bgRef>
    </p:bg>
    <p:spTree>
      <p:nvGrpSpPr>
        <p:cNvPr id="1" name=""/>
        <p:cNvGrpSpPr/>
        <p:nvPr/>
      </p:nvGrpSpPr>
      <p:grpSpPr>
        <a:xfrm>
          <a:off x="0" y="0"/>
          <a:ext cx="0" cy="0"/>
          <a:chOff x="0" y="0"/>
          <a:chExt cx="0" cy="0"/>
        </a:xfrm>
      </p:grpSpPr>
      <p:sp>
        <p:nvSpPr>
          <p:cNvPr id="17" name="직사각형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직사각형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직사각형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직사각형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직사각형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텍스트 개체 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13" name="직사각형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직사각형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바닥글 개체 틀 4"/>
          <p:cNvSpPr>
            <a:spLocks noGrp="1"/>
          </p:cNvSpPr>
          <p:nvPr>
            <p:ph type="ftr" sz="quarter" idx="11"/>
          </p:nvPr>
        </p:nvSpPr>
        <p:spPr/>
        <p:txBody>
          <a:bodyPr/>
          <a:lstStyle/>
          <a:p>
            <a:endParaRPr lang="ko-KR" altLang="en-US"/>
          </a:p>
        </p:txBody>
      </p:sp>
      <p:sp>
        <p:nvSpPr>
          <p:cNvPr id="4" name="날짜 개체 틀 3"/>
          <p:cNvSpPr>
            <a:spLocks noGrp="1"/>
          </p:cNvSpPr>
          <p:nvPr>
            <p:ph type="dt" sz="half" idx="10"/>
          </p:nvPr>
        </p:nvSpPr>
        <p:spPr/>
        <p:txBody>
          <a:bodyPr/>
          <a:lstStyle/>
          <a:p>
            <a:fld id="{1B42CF29-209C-41CC-AFB2-BCC524B0032D}" type="datetime1">
              <a:rPr lang="ko-KR" altLang="en-US" smtClean="0"/>
              <a:pPr/>
              <a:t>2021-11-08</a:t>
            </a:fld>
            <a:endParaRPr lang="ko-KR" altLang="en-US"/>
          </a:p>
        </p:txBody>
      </p:sp>
      <p:sp>
        <p:nvSpPr>
          <p:cNvPr id="8" name="직선 연결선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타원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타원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슬라이드 번호 개체 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40FCCE-116B-4AD4-B0F5-0D6ADA40B9E0}" type="slidenum">
              <a:rPr lang="ko-KR" altLang="en-US" smtClean="0"/>
              <a:pPr/>
              <a:t>‹#›</a:t>
            </a:fld>
            <a:endParaRPr lang="ko-KR" altLang="en-US"/>
          </a:p>
        </p:txBody>
      </p:sp>
      <p:sp>
        <p:nvSpPr>
          <p:cNvPr id="2" name="제목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301752" y="228600"/>
            <a:ext cx="8534400" cy="758952"/>
          </a:xfrm>
        </p:spPr>
        <p:txBody>
          <a:body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a:xfrm>
            <a:off x="5791200" y="6409944"/>
            <a:ext cx="3044952" cy="365760"/>
          </a:xfrm>
        </p:spPr>
        <p:txBody>
          <a:bodyPr/>
          <a:lstStyle/>
          <a:p>
            <a:fld id="{A5D2F550-3038-410B-AD46-28D9B9BC3CE1}" type="datetime1">
              <a:rPr lang="ko-KR" altLang="en-US" smtClean="0"/>
              <a:pPr/>
              <a:t>2021-11-08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540FCCE-116B-4AD4-B0F5-0D6ADA40B9E0}" type="slidenum">
              <a:rPr lang="ko-KR" altLang="en-US" smtClean="0"/>
              <a:pPr/>
              <a:t>‹#›</a:t>
            </a:fld>
            <a:endParaRPr lang="ko-KR" altLang="en-US"/>
          </a:p>
        </p:txBody>
      </p:sp>
      <p:sp>
        <p:nvSpPr>
          <p:cNvPr id="8" name="직선 연결선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내용 개체 틀 9"/>
          <p:cNvSpPr>
            <a:spLocks noGrp="1"/>
          </p:cNvSpPr>
          <p:nvPr>
            <p:ph sz="half" idx="1"/>
          </p:nvPr>
        </p:nvSpPr>
        <p:spPr>
          <a:xfrm>
            <a:off x="301752" y="1371600"/>
            <a:ext cx="4038600" cy="4681728"/>
          </a:xfrm>
        </p:spPr>
        <p:txBody>
          <a:bodyPr/>
          <a:lstStyle>
            <a:lvl1pPr>
              <a:defRPr sz="2500"/>
            </a:lvl1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2" name="내용 개체 틀 11"/>
          <p:cNvSpPr>
            <a:spLocks noGrp="1"/>
          </p:cNvSpPr>
          <p:nvPr>
            <p:ph sz="half" idx="2"/>
          </p:nvPr>
        </p:nvSpPr>
        <p:spPr>
          <a:xfrm>
            <a:off x="4800600" y="1371600"/>
            <a:ext cx="4038600" cy="4681728"/>
          </a:xfrm>
        </p:spPr>
        <p:txBody>
          <a:bodyPr/>
          <a:lstStyle>
            <a:lvl1pPr>
              <a:defRPr sz="2500"/>
            </a:lvl1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1">
        <a:schemeClr val="bg2"/>
      </p:bgRef>
    </p:bg>
    <p:spTree>
      <p:nvGrpSpPr>
        <p:cNvPr id="1" name=""/>
        <p:cNvGrpSpPr/>
        <p:nvPr/>
      </p:nvGrpSpPr>
      <p:grpSpPr>
        <a:xfrm>
          <a:off x="0" y="0"/>
          <a:ext cx="0" cy="0"/>
          <a:chOff x="0" y="0"/>
          <a:chExt cx="0" cy="0"/>
        </a:xfrm>
      </p:grpSpPr>
      <p:sp>
        <p:nvSpPr>
          <p:cNvPr id="10" name="직선 연결선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직사각형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직사각형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직사각형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직사각형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직사각형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직사각형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텍스트 개체 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7" name="날짜 개체 틀 6"/>
          <p:cNvSpPr>
            <a:spLocks noGrp="1"/>
          </p:cNvSpPr>
          <p:nvPr>
            <p:ph type="dt" sz="half" idx="10"/>
          </p:nvPr>
        </p:nvSpPr>
        <p:spPr/>
        <p:txBody>
          <a:bodyPr/>
          <a:lstStyle/>
          <a:p>
            <a:fld id="{6C6A8C63-D670-461A-8B35-AB0F50157F55}" type="datetime1">
              <a:rPr lang="ko-KR" altLang="en-US" smtClean="0"/>
              <a:pPr/>
              <a:t>2021-11-08</a:t>
            </a:fld>
            <a:endParaRPr lang="ko-KR" altLang="en-US"/>
          </a:p>
        </p:txBody>
      </p:sp>
      <p:sp>
        <p:nvSpPr>
          <p:cNvPr id="8" name="바닥글 개체 틀 7"/>
          <p:cNvSpPr>
            <a:spLocks noGrp="1"/>
          </p:cNvSpPr>
          <p:nvPr>
            <p:ph type="ftr" sz="quarter" idx="11"/>
          </p:nvPr>
        </p:nvSpPr>
        <p:spPr>
          <a:xfrm>
            <a:off x="304800" y="6409944"/>
            <a:ext cx="3581400" cy="365760"/>
          </a:xfrm>
        </p:spPr>
        <p:txBody>
          <a:bodyPr/>
          <a:lstStyle/>
          <a:p>
            <a:endParaRPr lang="ko-KR" altLang="en-US"/>
          </a:p>
        </p:txBody>
      </p:sp>
      <p:sp>
        <p:nvSpPr>
          <p:cNvPr id="15" name="직선 연결선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직사각형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내용 개체 틀 23"/>
          <p:cNvSpPr>
            <a:spLocks noGrp="1"/>
          </p:cNvSpPr>
          <p:nvPr>
            <p:ph sz="quarter" idx="2"/>
          </p:nvPr>
        </p:nvSpPr>
        <p:spPr>
          <a:xfrm>
            <a:off x="301752" y="2471383"/>
            <a:ext cx="4041648" cy="3818404"/>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26" name="내용 개체 틀 25"/>
          <p:cNvSpPr>
            <a:spLocks noGrp="1"/>
          </p:cNvSpPr>
          <p:nvPr>
            <p:ph sz="quarter" idx="4"/>
          </p:nvPr>
        </p:nvSpPr>
        <p:spPr>
          <a:xfrm>
            <a:off x="4800600" y="2471383"/>
            <a:ext cx="4038600" cy="3822192"/>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25" name="타원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타원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슬라이드 번호 개체 틀 8"/>
          <p:cNvSpPr>
            <a:spLocks noGrp="1"/>
          </p:cNvSpPr>
          <p:nvPr>
            <p:ph type="sldNum" sz="quarter" idx="12"/>
          </p:nvPr>
        </p:nvSpPr>
        <p:spPr>
          <a:xfrm>
            <a:off x="4343400" y="1042416"/>
            <a:ext cx="457200" cy="441325"/>
          </a:xfrm>
        </p:spPr>
        <p:txBody>
          <a:bodyPr/>
          <a:lstStyle>
            <a:lvl1pPr algn="ctr">
              <a:defRPr/>
            </a:lvl1pPr>
          </a:lstStyle>
          <a:p>
            <a:fld id="{F540FCCE-116B-4AD4-B0F5-0D6ADA40B9E0}" type="slidenum">
              <a:rPr lang="ko-KR" altLang="en-US" smtClean="0"/>
              <a:pPr/>
              <a:t>‹#›</a:t>
            </a:fld>
            <a:endParaRPr lang="ko-KR" altLang="en-US"/>
          </a:p>
        </p:txBody>
      </p:sp>
      <p:sp>
        <p:nvSpPr>
          <p:cNvPr id="23" name="제목 22"/>
          <p:cNvSpPr>
            <a:spLocks noGrp="1"/>
          </p:cNvSpPr>
          <p:nvPr>
            <p:ph type="title"/>
          </p:nvPr>
        </p:nvSpPr>
        <p:spPr/>
        <p:txBody>
          <a:bodyPr rtlCol="0" anchor="b" anchorCtr="0"/>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E3257525-D077-46B5-AFC5-768AF72EA7EE}" type="datetime1">
              <a:rPr lang="ko-KR" altLang="en-US" smtClean="0"/>
              <a:pPr/>
              <a:t>2021-11-08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a:xfrm>
            <a:off x="4343400" y="1036020"/>
            <a:ext cx="457200" cy="441325"/>
          </a:xfrm>
        </p:spPr>
        <p:txBody>
          <a:bodyPr/>
          <a:lstStyle/>
          <a:p>
            <a:fld id="{F540FCCE-116B-4AD4-B0F5-0D6ADA40B9E0}"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7" name="직사각형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직사각형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직사각형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직사각형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직사각형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직사각형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날짜 개체 틀 1"/>
          <p:cNvSpPr>
            <a:spLocks noGrp="1"/>
          </p:cNvSpPr>
          <p:nvPr>
            <p:ph type="dt" sz="half" idx="10"/>
          </p:nvPr>
        </p:nvSpPr>
        <p:spPr/>
        <p:txBody>
          <a:bodyPr/>
          <a:lstStyle/>
          <a:p>
            <a:fld id="{FF7D72F7-44A1-4FA8-95F0-AEA28935162A}" type="datetime1">
              <a:rPr lang="ko-KR" altLang="en-US" smtClean="0"/>
              <a:pPr/>
              <a:t>2021-11-08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40FCCE-116B-4AD4-B0F5-0D6ADA40B9E0}"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1">
        <a:schemeClr val="bg1"/>
      </p:bgRef>
    </p:bg>
    <p:spTree>
      <p:nvGrpSpPr>
        <p:cNvPr id="1" name=""/>
        <p:cNvGrpSpPr/>
        <p:nvPr/>
      </p:nvGrpSpPr>
      <p:grpSpPr>
        <a:xfrm>
          <a:off x="0" y="0"/>
          <a:ext cx="0" cy="0"/>
          <a:chOff x="0" y="0"/>
          <a:chExt cx="0" cy="0"/>
        </a:xfrm>
      </p:grpSpPr>
      <p:sp>
        <p:nvSpPr>
          <p:cNvPr id="19" name="직사각형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직사각형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직사각형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직사각형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직사각형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8" name="직사각형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직선 연결선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내용 개체 틀 19"/>
          <p:cNvSpPr>
            <a:spLocks noGrp="1"/>
          </p:cNvSpPr>
          <p:nvPr>
            <p:ph sz="quarter" idx="1"/>
          </p:nvPr>
        </p:nvSpPr>
        <p:spPr>
          <a:xfrm>
            <a:off x="3124200" y="685800"/>
            <a:ext cx="5638800" cy="54102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0" name="타원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타원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슬라이드 번호 개체 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40FCCE-116B-4AD4-B0F5-0D6ADA40B9E0}" type="slidenum">
              <a:rPr lang="ko-KR" altLang="en-US" smtClean="0"/>
              <a:pPr/>
              <a:t>‹#›</a:t>
            </a:fld>
            <a:endParaRPr lang="ko-KR" altLang="en-US"/>
          </a:p>
        </p:txBody>
      </p:sp>
      <p:sp>
        <p:nvSpPr>
          <p:cNvPr id="21" name="직사각형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날짜 개체 틀 4"/>
          <p:cNvSpPr>
            <a:spLocks noGrp="1"/>
          </p:cNvSpPr>
          <p:nvPr>
            <p:ph type="dt" sz="half" idx="10"/>
          </p:nvPr>
        </p:nvSpPr>
        <p:spPr/>
        <p:txBody>
          <a:bodyPr/>
          <a:lstStyle/>
          <a:p>
            <a:fld id="{126F0E76-522E-4078-AA24-D81F515451E8}" type="datetime1">
              <a:rPr lang="ko-KR" altLang="en-US" smtClean="0"/>
              <a:pPr/>
              <a:t>2021-11-08</a:t>
            </a:fld>
            <a:endParaRPr lang="ko-KR" altLang="en-US"/>
          </a:p>
        </p:txBody>
      </p:sp>
      <p:sp>
        <p:nvSpPr>
          <p:cNvPr id="6" name="바닥글 개체 틀 5"/>
          <p:cNvSpPr>
            <a:spLocks noGrp="1"/>
          </p:cNvSpPr>
          <p:nvPr>
            <p:ph type="ftr" sz="quarter" idx="11"/>
          </p:nvPr>
        </p:nvSpPr>
        <p:spPr>
          <a:xfrm>
            <a:off x="301752" y="6410848"/>
            <a:ext cx="3383280" cy="365760"/>
          </a:xfrm>
        </p:spPr>
        <p:txBody>
          <a:bodyPr/>
          <a:lstStyle/>
          <a:p>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1" name="직선 연결선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직사각형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직사각형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직사각형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직사각형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직사각형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직사각형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타원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타원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슬라이드 번호 개체 틀 6"/>
          <p:cNvSpPr>
            <a:spLocks noGrp="1"/>
          </p:cNvSpPr>
          <p:nvPr>
            <p:ph type="sldNum" sz="quarter" idx="12"/>
          </p:nvPr>
        </p:nvSpPr>
        <p:spPr>
          <a:xfrm>
            <a:off x="1371600" y="312738"/>
            <a:ext cx="457200" cy="441325"/>
          </a:xfrm>
        </p:spPr>
        <p:txBody>
          <a:bodyPr/>
          <a:lstStyle/>
          <a:p>
            <a:fld id="{F540FCCE-116B-4AD4-B0F5-0D6ADA40B9E0}" type="slidenum">
              <a:rPr lang="ko-KR" altLang="en-US" smtClean="0"/>
              <a:pPr/>
              <a:t>‹#›</a:t>
            </a:fld>
            <a:endParaRPr lang="ko-KR" altLang="en-US"/>
          </a:p>
        </p:txBody>
      </p:sp>
      <p:sp>
        <p:nvSpPr>
          <p:cNvPr id="2" name="제목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3000375" y="609600"/>
            <a:ext cx="5867400" cy="4267200"/>
          </a:xfrm>
        </p:spPr>
        <p:txBody>
          <a:bodyPr/>
          <a:lstStyle>
            <a:lvl1pPr marL="0" indent="0">
              <a:buNone/>
              <a:defRPr sz="3200"/>
            </a:lvl1pPr>
          </a:lstStyle>
          <a:p>
            <a:r>
              <a:rPr kumimoji="0" lang="ko-KR" altLang="en-US" smtClean="0"/>
              <a:t>그림을 추가하려면 아이콘을 클릭하십시오</a:t>
            </a:r>
            <a:endParaRPr kumimoji="0" lang="en-US" dirty="0"/>
          </a:p>
        </p:txBody>
      </p:sp>
      <p:sp>
        <p:nvSpPr>
          <p:cNvPr id="4" name="텍스트 개체 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22" name="직사각형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날짜 개체 틀 4"/>
          <p:cNvSpPr>
            <a:spLocks noGrp="1"/>
          </p:cNvSpPr>
          <p:nvPr>
            <p:ph type="dt" sz="half" idx="10"/>
          </p:nvPr>
        </p:nvSpPr>
        <p:spPr>
          <a:xfrm>
            <a:off x="5788152" y="6404984"/>
            <a:ext cx="3044952" cy="365760"/>
          </a:xfrm>
        </p:spPr>
        <p:txBody>
          <a:bodyPr/>
          <a:lstStyle/>
          <a:p>
            <a:fld id="{A1D87CAF-2ED0-4EDD-841F-D0E0E78CD14C}" type="datetime1">
              <a:rPr lang="ko-KR" altLang="en-US" smtClean="0"/>
              <a:pPr/>
              <a:t>2021-11-08</a:t>
            </a:fld>
            <a:endParaRPr lang="ko-KR" altLang="en-US"/>
          </a:p>
        </p:txBody>
      </p:sp>
      <p:sp>
        <p:nvSpPr>
          <p:cNvPr id="6" name="바닥글 개체 틀 5"/>
          <p:cNvSpPr>
            <a:spLocks noGrp="1"/>
          </p:cNvSpPr>
          <p:nvPr>
            <p:ph type="ftr" sz="quarter" idx="11"/>
          </p:nvPr>
        </p:nvSpPr>
        <p:spPr>
          <a:xfrm>
            <a:off x="301752" y="6410848"/>
            <a:ext cx="3584448" cy="365760"/>
          </a:xfrm>
        </p:spPr>
        <p:txBody>
          <a:bodyPr/>
          <a:lstStyle/>
          <a:p>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직사각형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직사각형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직사각형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직사각형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날짜 개체 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FFDB157-4277-4145-88A8-EAD75DEDC23F}" type="datetime1">
              <a:rPr lang="ko-KR" altLang="en-US" smtClean="0"/>
              <a:pPr/>
              <a:t>2021-11-08</a:t>
            </a:fld>
            <a:endParaRPr lang="ko-KR" altLang="en-US"/>
          </a:p>
        </p:txBody>
      </p:sp>
      <p:sp>
        <p:nvSpPr>
          <p:cNvPr id="3" name="바닥글 개체 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ko-KR" altLang="en-US"/>
          </a:p>
        </p:txBody>
      </p:sp>
      <p:sp>
        <p:nvSpPr>
          <p:cNvPr id="8" name="직사각형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직선 연결선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타원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타원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슬라이드 번호 개체 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40FCCE-116B-4AD4-B0F5-0D6ADA40B9E0}" type="slidenum">
              <a:rPr lang="ko-KR" altLang="en-US" smtClean="0"/>
              <a:pPr/>
              <a:t>‹#›</a:t>
            </a:fld>
            <a:endParaRPr lang="ko-KR" altLang="en-US"/>
          </a:p>
        </p:txBody>
      </p:sp>
      <p:sp>
        <p:nvSpPr>
          <p:cNvPr id="22" name="제목 개체 틀 21"/>
          <p:cNvSpPr>
            <a:spLocks noGrp="1"/>
          </p:cNvSpPr>
          <p:nvPr>
            <p:ph type="title"/>
          </p:nvPr>
        </p:nvSpPr>
        <p:spPr>
          <a:xfrm>
            <a:off x="301752" y="228600"/>
            <a:ext cx="8534400" cy="758952"/>
          </a:xfrm>
          <a:prstGeom prst="rect">
            <a:avLst/>
          </a:prstGeom>
        </p:spPr>
        <p:txBody>
          <a:bodyPr vert="horz" anchor="b">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1"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1"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1"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1"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1"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1"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1"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1"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1"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8.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8.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w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131840" y="3140968"/>
            <a:ext cx="5616624" cy="1368152"/>
          </a:xfrm>
        </p:spPr>
        <p:txBody>
          <a:bodyPr>
            <a:noAutofit/>
          </a:bodyPr>
          <a:lstStyle/>
          <a:p>
            <a:pPr algn="ctr">
              <a:lnSpc>
                <a:spcPct val="150000"/>
              </a:lnSpc>
            </a:pPr>
            <a:r>
              <a:rPr lang="ko-KR" altLang="en-US" sz="6600" dirty="0" smtClean="0">
                <a:solidFill>
                  <a:srgbClr val="00B050"/>
                </a:solidFill>
                <a:latin typeface="HY헤드라인M" pitchFamily="18" charset="-127"/>
                <a:ea typeface="HY헤드라인M" pitchFamily="18" charset="-127"/>
              </a:rPr>
              <a:t>성 촌 의 집</a:t>
            </a:r>
            <a:r>
              <a:rPr lang="ko-KR" altLang="en-US" sz="6600" dirty="0" smtClean="0">
                <a:solidFill>
                  <a:srgbClr val="C00000"/>
                </a:solidFill>
                <a:latin typeface="HY헤드라인M" pitchFamily="18" charset="-127"/>
                <a:ea typeface="HY헤드라인M" pitchFamily="18" charset="-127"/>
              </a:rPr>
              <a:t> </a:t>
            </a:r>
            <a:r>
              <a:rPr lang="en-US" altLang="ko-KR" sz="5400" dirty="0" smtClean="0">
                <a:solidFill>
                  <a:srgbClr val="C00000"/>
                </a:solidFill>
                <a:latin typeface="HY헤드라인M" pitchFamily="18" charset="-127"/>
                <a:ea typeface="HY헤드라인M" pitchFamily="18" charset="-127"/>
              </a:rPr>
              <a:t/>
            </a:r>
            <a:br>
              <a:rPr lang="en-US" altLang="ko-KR" sz="5400" dirty="0" smtClean="0">
                <a:solidFill>
                  <a:srgbClr val="C00000"/>
                </a:solidFill>
                <a:latin typeface="HY헤드라인M" pitchFamily="18" charset="-127"/>
                <a:ea typeface="HY헤드라인M" pitchFamily="18" charset="-127"/>
              </a:rPr>
            </a:br>
            <a:r>
              <a:rPr lang="ko-KR" altLang="en-US" sz="6600" dirty="0" smtClean="0">
                <a:solidFill>
                  <a:srgbClr val="C00000"/>
                </a:solidFill>
                <a:latin typeface="HY헤드라인M" pitchFamily="18" charset="-127"/>
                <a:ea typeface="HY헤드라인M" pitchFamily="18" charset="-127"/>
              </a:rPr>
              <a:t>윤 리 경 영</a:t>
            </a:r>
            <a:endParaRPr lang="ko-KR" altLang="en-US" sz="6600" b="1" dirty="0">
              <a:solidFill>
                <a:srgbClr val="C00000"/>
              </a:solidFill>
              <a:latin typeface="HY헤드라인M" pitchFamily="18" charset="-127"/>
              <a:ea typeface="HY헤드라인M" pitchFamily="18" charset="-127"/>
            </a:endParaRPr>
          </a:p>
        </p:txBody>
      </p:sp>
      <p:sp>
        <p:nvSpPr>
          <p:cNvPr id="4" name="슬라이드 번호 개체 틀 3"/>
          <p:cNvSpPr>
            <a:spLocks noGrp="1"/>
          </p:cNvSpPr>
          <p:nvPr>
            <p:ph type="sldNum" sz="quarter" idx="12"/>
          </p:nvPr>
        </p:nvSpPr>
        <p:spPr/>
        <p:txBody>
          <a:bodyPr/>
          <a:lstStyle/>
          <a:p>
            <a:fld id="{F540FCCE-116B-4AD4-B0F5-0D6ADA40B9E0}" type="slidenum">
              <a:rPr lang="ko-KR" altLang="en-US" smtClean="0"/>
              <a:pPr/>
              <a:t>1</a:t>
            </a:fld>
            <a:endParaRPr lang="ko-KR" altLang="en-US"/>
          </a:p>
        </p:txBody>
      </p:sp>
      <p:sp>
        <p:nvSpPr>
          <p:cNvPr id="7" name="TextBox 6"/>
          <p:cNvSpPr txBox="1"/>
          <p:nvPr/>
        </p:nvSpPr>
        <p:spPr>
          <a:xfrm>
            <a:off x="251520" y="908720"/>
            <a:ext cx="2520280" cy="646331"/>
          </a:xfrm>
          <a:prstGeom prst="rect">
            <a:avLst/>
          </a:prstGeom>
          <a:noFill/>
        </p:spPr>
        <p:txBody>
          <a:bodyPr wrap="square" rtlCol="0">
            <a:spAutoFit/>
          </a:bodyPr>
          <a:lstStyle/>
          <a:p>
            <a:r>
              <a:rPr lang="ko-KR" altLang="en-US" dirty="0" smtClean="0">
                <a:solidFill>
                  <a:schemeClr val="accent3">
                    <a:lumMod val="40000"/>
                    <a:lumOff val="60000"/>
                  </a:schemeClr>
                </a:solidFill>
                <a:latin typeface="HY바다M" pitchFamily="18" charset="-127"/>
                <a:ea typeface="HY바다M" pitchFamily="18" charset="-127"/>
              </a:rPr>
              <a:t>가치 있는 삶을 만들어가는 행복공동체 </a:t>
            </a:r>
            <a:r>
              <a:rPr lang="ko-KR" altLang="en-US" dirty="0" err="1" smtClean="0">
                <a:solidFill>
                  <a:schemeClr val="bg1"/>
                </a:solidFill>
                <a:latin typeface="HY바다M" pitchFamily="18" charset="-127"/>
                <a:ea typeface="HY바다M" pitchFamily="18" charset="-127"/>
              </a:rPr>
              <a:t>성촌</a:t>
            </a:r>
            <a:endParaRPr lang="ko-KR" altLang="en-US" dirty="0">
              <a:solidFill>
                <a:schemeClr val="bg1"/>
              </a:solidFill>
              <a:latin typeface="HY바다M" pitchFamily="18" charset="-127"/>
              <a:ea typeface="HY바다M" pitchFamily="18" charset="-127"/>
            </a:endParaRPr>
          </a:p>
        </p:txBody>
      </p:sp>
      <p:pic>
        <p:nvPicPr>
          <p:cNvPr id="9220" name="Picture 4" descr="C:\Users\6\AppData\Local\Microsoft\Windows\Temporary Internet Files\Content.IE5\9FZF4M83\MC900389800[1].wmf"/>
          <p:cNvPicPr>
            <a:picLocks noChangeAspect="1" noChangeArrowheads="1"/>
          </p:cNvPicPr>
          <p:nvPr/>
        </p:nvPicPr>
        <p:blipFill>
          <a:blip r:embed="rId3" cstate="print"/>
          <a:srcRect/>
          <a:stretch>
            <a:fillRect/>
          </a:stretch>
        </p:blipFill>
        <p:spPr bwMode="auto">
          <a:xfrm>
            <a:off x="0" y="2492896"/>
            <a:ext cx="3275856" cy="3600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915816" y="620688"/>
            <a:ext cx="6048672" cy="5760640"/>
          </a:xfrm>
          <a:prstGeom prst="rect">
            <a:avLst/>
          </a:prstGeom>
          <a:blipFill>
            <a:blip r:embed="rId2"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179512" y="764704"/>
            <a:ext cx="2664296" cy="2062103"/>
          </a:xfrm>
          <a:prstGeom prst="rect">
            <a:avLst/>
          </a:prstGeom>
        </p:spPr>
        <p:txBody>
          <a:bodyPr wrap="square">
            <a:spAutoFit/>
          </a:bodyPr>
          <a:lstStyle/>
          <a:p>
            <a:pPr lvl="0" algn="ct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제</a:t>
            </a:r>
            <a:r>
              <a:rPr lang="en-US" altLang="ko-KR" sz="3200" dirty="0" smtClean="0">
                <a:solidFill>
                  <a:srgbClr val="FFFF00"/>
                </a:solidFill>
                <a:latin typeface="HY헤드라인M" pitchFamily="18" charset="-127"/>
                <a:ea typeface="HY헤드라인M" pitchFamily="18" charset="-127"/>
              </a:rPr>
              <a:t>3</a:t>
            </a:r>
            <a:r>
              <a:rPr lang="ko-KR" altLang="en-US" sz="3200" dirty="0" smtClean="0">
                <a:solidFill>
                  <a:srgbClr val="FFFF00"/>
                </a:solidFill>
                <a:latin typeface="HY헤드라인M" pitchFamily="18" charset="-127"/>
                <a:ea typeface="HY헤드라인M" pitchFamily="18" charset="-127"/>
              </a:rPr>
              <a:t>장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직원에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대한 윤리</a:t>
            </a:r>
            <a:endParaRPr lang="en-US" altLang="ko-KR" dirty="0" smtClean="0">
              <a:solidFill>
                <a:srgbClr val="FFFF00"/>
              </a:solidFill>
              <a:latin typeface="HY헤드라인M" pitchFamily="18" charset="-127"/>
              <a:ea typeface="HY헤드라인M" pitchFamily="18" charset="-127"/>
            </a:endParaRPr>
          </a:p>
        </p:txBody>
      </p:sp>
      <p:sp>
        <p:nvSpPr>
          <p:cNvPr id="9" name="슬라이드 번호 개체 틀 8"/>
          <p:cNvSpPr>
            <a:spLocks noGrp="1"/>
          </p:cNvSpPr>
          <p:nvPr>
            <p:ph type="sldNum" sz="quarter" idx="12"/>
          </p:nvPr>
        </p:nvSpPr>
        <p:spPr/>
        <p:txBody>
          <a:bodyPr/>
          <a:lstStyle/>
          <a:p>
            <a:fld id="{F540FCCE-116B-4AD4-B0F5-0D6ADA40B9E0}" type="slidenum">
              <a:rPr lang="ko-KR" altLang="en-US" smtClean="0"/>
              <a:pPr/>
              <a:t>10</a:t>
            </a:fld>
            <a:endParaRPr lang="ko-KR" altLang="en-US"/>
          </a:p>
        </p:txBody>
      </p:sp>
      <p:pic>
        <p:nvPicPr>
          <p:cNvPr id="5" name="Picture 4" descr="C:\Users\6\AppData\Local\Microsoft\Windows\Temporary Internet Files\Content.IE5\1VRC6HCC\MC900442024[1].wmf"/>
          <p:cNvPicPr>
            <a:picLocks noChangeAspect="1" noChangeArrowheads="1"/>
          </p:cNvPicPr>
          <p:nvPr/>
        </p:nvPicPr>
        <p:blipFill>
          <a:blip r:embed="rId3" cstate="print"/>
          <a:srcRect/>
          <a:stretch>
            <a:fillRect/>
          </a:stretch>
        </p:blipFill>
        <p:spPr bwMode="auto">
          <a:xfrm rot="20568291">
            <a:off x="277988" y="5319400"/>
            <a:ext cx="1226136" cy="851594"/>
          </a:xfrm>
          <a:prstGeom prst="rect">
            <a:avLst/>
          </a:prstGeom>
          <a:noFill/>
        </p:spPr>
      </p:pic>
      <p:pic>
        <p:nvPicPr>
          <p:cNvPr id="6" name="Picture 5" descr="C:\Users\6\AppData\Local\Microsoft\Windows\Temporary Internet Files\Content.IE5\MS0821WB\MC900442022[1].wmf"/>
          <p:cNvPicPr>
            <a:picLocks noChangeAspect="1" noChangeArrowheads="1"/>
          </p:cNvPicPr>
          <p:nvPr/>
        </p:nvPicPr>
        <p:blipFill>
          <a:blip r:embed="rId4" cstate="print"/>
          <a:srcRect/>
          <a:stretch>
            <a:fillRect/>
          </a:stretch>
        </p:blipFill>
        <p:spPr bwMode="auto">
          <a:xfrm rot="1486474">
            <a:off x="1319544" y="4982698"/>
            <a:ext cx="1516134" cy="1306279"/>
          </a:xfrm>
          <a:prstGeom prst="rect">
            <a:avLst/>
          </a:prstGeom>
          <a:noFill/>
        </p:spPr>
      </p:pic>
      <p:sp>
        <p:nvSpPr>
          <p:cNvPr id="10" name="AutoShape 54"/>
          <p:cNvSpPr>
            <a:spLocks noChangeArrowheads="1"/>
          </p:cNvSpPr>
          <p:nvPr/>
        </p:nvSpPr>
        <p:spPr bwMode="gray">
          <a:xfrm>
            <a:off x="2555776" y="716503"/>
            <a:ext cx="6408712" cy="1056313"/>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ko-KR" altLang="en-US">
              <a:ea typeface="굴림" pitchFamily="50" charset="-127"/>
            </a:endParaRPr>
          </a:p>
        </p:txBody>
      </p:sp>
      <p:sp>
        <p:nvSpPr>
          <p:cNvPr id="11" name="AutoShape 56"/>
          <p:cNvSpPr>
            <a:spLocks noChangeArrowheads="1"/>
          </p:cNvSpPr>
          <p:nvPr/>
        </p:nvSpPr>
        <p:spPr bwMode="gray">
          <a:xfrm>
            <a:off x="2411760" y="692696"/>
            <a:ext cx="1152128" cy="82809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13" name="Freeform 57"/>
          <p:cNvSpPr>
            <a:spLocks/>
          </p:cNvSpPr>
          <p:nvPr/>
        </p:nvSpPr>
        <p:spPr bwMode="gray">
          <a:xfrm>
            <a:off x="2411760" y="764704"/>
            <a:ext cx="615593" cy="59406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14" name="Text Box 58"/>
          <p:cNvSpPr txBox="1">
            <a:spLocks noChangeArrowheads="1"/>
          </p:cNvSpPr>
          <p:nvPr/>
        </p:nvSpPr>
        <p:spPr bwMode="gray">
          <a:xfrm>
            <a:off x="2411760" y="980728"/>
            <a:ext cx="1199751"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Arial" charset="0"/>
                <a:ea typeface="휴먼엑스포" pitchFamily="18" charset="-127"/>
              </a:rPr>
              <a:t>실천강령</a:t>
            </a:r>
            <a:endParaRPr lang="ko-KR" altLang="en-US" sz="2000" dirty="0">
              <a:solidFill>
                <a:srgbClr val="FFFFFF"/>
              </a:solidFill>
              <a:latin typeface="Arial" charset="0"/>
              <a:ea typeface="휴먼엑스포" pitchFamily="18" charset="-127"/>
            </a:endParaRPr>
          </a:p>
        </p:txBody>
      </p:sp>
      <p:sp>
        <p:nvSpPr>
          <p:cNvPr id="15" name="AutoShape 61"/>
          <p:cNvSpPr>
            <a:spLocks noChangeArrowheads="1"/>
          </p:cNvSpPr>
          <p:nvPr/>
        </p:nvSpPr>
        <p:spPr bwMode="gray">
          <a:xfrm>
            <a:off x="2555776" y="2132856"/>
            <a:ext cx="6444208" cy="4115494"/>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ko-KR" altLang="en-US" dirty="0" smtClean="0"/>
          </a:p>
        </p:txBody>
      </p:sp>
      <p:sp>
        <p:nvSpPr>
          <p:cNvPr id="16" name="AutoShape 63"/>
          <p:cNvSpPr>
            <a:spLocks noChangeArrowheads="1"/>
          </p:cNvSpPr>
          <p:nvPr/>
        </p:nvSpPr>
        <p:spPr bwMode="gray">
          <a:xfrm>
            <a:off x="2411760" y="2132856"/>
            <a:ext cx="1163106" cy="97375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17" name="Freeform 64"/>
          <p:cNvSpPr>
            <a:spLocks/>
          </p:cNvSpPr>
          <p:nvPr/>
        </p:nvSpPr>
        <p:spPr bwMode="gray">
          <a:xfrm>
            <a:off x="2411760" y="2132856"/>
            <a:ext cx="615593" cy="7683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18" name="Text Box 65"/>
          <p:cNvSpPr txBox="1">
            <a:spLocks noChangeArrowheads="1"/>
          </p:cNvSpPr>
          <p:nvPr/>
        </p:nvSpPr>
        <p:spPr bwMode="gray">
          <a:xfrm>
            <a:off x="2411760" y="2492896"/>
            <a:ext cx="1224136"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휴먼엑스포" pitchFamily="18" charset="-127"/>
                <a:ea typeface="휴먼엑스포" pitchFamily="18" charset="-127"/>
              </a:rPr>
              <a:t>실천지침</a:t>
            </a:r>
            <a:endParaRPr lang="ko-KR" altLang="en-US" sz="2000" dirty="0">
              <a:solidFill>
                <a:srgbClr val="FFFFFF"/>
              </a:solidFill>
              <a:latin typeface="휴먼엑스포" pitchFamily="18" charset="-127"/>
              <a:ea typeface="휴먼엑스포" pitchFamily="18" charset="-127"/>
            </a:endParaRPr>
          </a:p>
        </p:txBody>
      </p:sp>
      <p:sp>
        <p:nvSpPr>
          <p:cNvPr id="19" name="Text Box 66"/>
          <p:cNvSpPr txBox="1">
            <a:spLocks noChangeArrowheads="1"/>
          </p:cNvSpPr>
          <p:nvPr/>
        </p:nvSpPr>
        <p:spPr bwMode="gray">
          <a:xfrm>
            <a:off x="3923928" y="2697882"/>
            <a:ext cx="5010258" cy="339580"/>
          </a:xfrm>
          <a:prstGeom prst="rect">
            <a:avLst/>
          </a:prstGeom>
          <a:noFill/>
          <a:ln w="9525" algn="ctr">
            <a:noFill/>
            <a:miter lim="800000"/>
            <a:headEnd/>
            <a:tailEnd/>
          </a:ln>
        </p:spPr>
        <p:txBody>
          <a:bodyPr wrap="square">
            <a:spAutoFit/>
          </a:bodyPr>
          <a:lstStyle/>
          <a:p>
            <a:pPr eaLnBrk="0" hangingPunct="0">
              <a:lnSpc>
                <a:spcPct val="115000"/>
              </a:lnSpc>
            </a:pPr>
            <a:r>
              <a:rPr lang="ko-KR" altLang="en-US" sz="1600" b="1" dirty="0" smtClean="0">
                <a:solidFill>
                  <a:srgbClr val="000000"/>
                </a:solidFill>
                <a:latin typeface="굴림" charset="-127"/>
                <a:ea typeface="굴림" charset="-127"/>
              </a:rPr>
              <a:t> </a:t>
            </a:r>
            <a:endParaRPr lang="en-US" altLang="ko-KR" sz="1600" b="1" dirty="0">
              <a:solidFill>
                <a:srgbClr val="000000"/>
              </a:solidFill>
              <a:latin typeface="굴림" charset="-127"/>
              <a:ea typeface="굴림" charset="-127"/>
            </a:endParaRPr>
          </a:p>
        </p:txBody>
      </p:sp>
      <p:sp>
        <p:nvSpPr>
          <p:cNvPr id="20" name="TextBox 19"/>
          <p:cNvSpPr txBox="1"/>
          <p:nvPr/>
        </p:nvSpPr>
        <p:spPr>
          <a:xfrm>
            <a:off x="3707904" y="836712"/>
            <a:ext cx="5112568" cy="646331"/>
          </a:xfrm>
          <a:prstGeom prst="rect">
            <a:avLst/>
          </a:prstGeom>
          <a:noFill/>
        </p:spPr>
        <p:txBody>
          <a:bodyPr wrap="square" rtlCol="0">
            <a:spAutoFit/>
          </a:bodyPr>
          <a:lstStyle/>
          <a:p>
            <a:pPr algn="just"/>
            <a:r>
              <a:rPr lang="ko-KR" altLang="en-US" dirty="0" smtClean="0">
                <a:latin typeface="DX모던고딕RoundB" pitchFamily="18" charset="-127"/>
                <a:ea typeface="DX모던고딕RoundB" pitchFamily="18" charset="-127"/>
              </a:rPr>
              <a:t>기관은 직원들이 자긍심을 가지고 직무에 충실할 수 있도록 최대한 배려와 지원을 하도록 한다</a:t>
            </a:r>
            <a:r>
              <a:rPr lang="en-US" altLang="ko-KR" dirty="0" smtClean="0">
                <a:latin typeface="DX모던고딕RoundB" pitchFamily="18" charset="-127"/>
                <a:ea typeface="DX모던고딕RoundB" pitchFamily="18" charset="-127"/>
              </a:rPr>
              <a:t>.</a:t>
            </a:r>
            <a:endParaRPr lang="ko-KR" altLang="en-US" dirty="0" smtClean="0">
              <a:latin typeface="DX모던고딕RoundB" pitchFamily="18" charset="-127"/>
              <a:ea typeface="DX모던고딕RoundB" pitchFamily="18" charset="-127"/>
            </a:endParaRPr>
          </a:p>
        </p:txBody>
      </p:sp>
      <p:sp>
        <p:nvSpPr>
          <p:cNvPr id="21" name="TextBox 20"/>
          <p:cNvSpPr txBox="1"/>
          <p:nvPr/>
        </p:nvSpPr>
        <p:spPr>
          <a:xfrm>
            <a:off x="3563888" y="2348880"/>
            <a:ext cx="5472608" cy="3754874"/>
          </a:xfrm>
          <a:prstGeom prst="rect">
            <a:avLst/>
          </a:prstGeom>
          <a:noFill/>
        </p:spPr>
        <p:txBody>
          <a:bodyPr wrap="square" rtlCol="0">
            <a:spAutoFit/>
          </a:bodyPr>
          <a:lstStyle/>
          <a:p>
            <a:pPr algn="just"/>
            <a:r>
              <a:rPr lang="en-US" altLang="ko-KR" sz="1700" dirty="0" smtClean="0">
                <a:latin typeface="DX모던고딕RoundB" pitchFamily="18" charset="-127"/>
                <a:ea typeface="DX모던고딕RoundB" pitchFamily="18" charset="-127"/>
              </a:rPr>
              <a:t>1. </a:t>
            </a:r>
            <a:r>
              <a:rPr lang="ko-KR" altLang="en-US" sz="1700" dirty="0" smtClean="0">
                <a:latin typeface="DX모던고딕RoundB" pitchFamily="18" charset="-127"/>
                <a:ea typeface="DX모던고딕RoundB" pitchFamily="18" charset="-127"/>
              </a:rPr>
              <a:t>직원은 이용 장애인 대한 옹호자</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실천가</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지원자</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지역 사회  </a:t>
            </a:r>
            <a:endParaRPr lang="en-US" altLang="ko-KR" sz="1700" dirty="0" smtClean="0">
              <a:latin typeface="DX모던고딕RoundB" pitchFamily="18" charset="-127"/>
              <a:ea typeface="DX모던고딕RoundB" pitchFamily="18" charset="-127"/>
            </a:endParaRPr>
          </a:p>
          <a:p>
            <a:pPr algn="just"/>
            <a:r>
              <a:rPr lang="ko-KR" altLang="en-US" sz="1700" dirty="0" smtClean="0">
                <a:latin typeface="DX모던고딕RoundB" pitchFamily="18" charset="-127"/>
                <a:ea typeface="DX모던고딕RoundB" pitchFamily="18" charset="-127"/>
              </a:rPr>
              <a:t>   </a:t>
            </a:r>
            <a:r>
              <a:rPr lang="ko-KR" altLang="en-US" sz="1700" dirty="0" err="1" smtClean="0">
                <a:latin typeface="DX모던고딕RoundB" pitchFamily="18" charset="-127"/>
                <a:ea typeface="DX모던고딕RoundB" pitchFamily="18" charset="-127"/>
              </a:rPr>
              <a:t>와의</a:t>
            </a:r>
            <a:r>
              <a:rPr lang="ko-KR" altLang="en-US" sz="1700" dirty="0" smtClean="0">
                <a:latin typeface="DX모던고딕RoundB" pitchFamily="18" charset="-127"/>
                <a:ea typeface="DX모던고딕RoundB" pitchFamily="18" charset="-127"/>
              </a:rPr>
              <a:t> 중재자로서의 충분한 역할을 수행하기 위한 전문성과 열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정</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직업적 윤리와 소명감을 가진다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2. </a:t>
            </a:r>
            <a:r>
              <a:rPr lang="ko-KR" altLang="en-US" sz="1700" dirty="0" smtClean="0">
                <a:latin typeface="DX모던고딕RoundB" pitchFamily="18" charset="-127"/>
                <a:ea typeface="DX모던고딕RoundB" pitchFamily="18" charset="-127"/>
              </a:rPr>
              <a:t>윤리경영 실천에 있어 직원들이 주인의식을 갖고 자발적인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실천과 건강한 감시자의 역할을 수행한다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3. </a:t>
            </a:r>
            <a:r>
              <a:rPr lang="ko-KR" altLang="en-US" sz="1700" dirty="0" smtClean="0">
                <a:latin typeface="DX모던고딕RoundB" pitchFamily="18" charset="-127"/>
                <a:ea typeface="DX모던고딕RoundB" pitchFamily="18" charset="-127"/>
              </a:rPr>
              <a:t>시설의 자산</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물품 등은 사적으로 사용하지 않고 절약한다</a:t>
            </a:r>
          </a:p>
          <a:p>
            <a:pPr algn="just"/>
            <a:r>
              <a:rPr lang="en-US" altLang="ko-KR" sz="1700" dirty="0" smtClean="0">
                <a:latin typeface="DX모던고딕RoundB" pitchFamily="18" charset="-127"/>
                <a:ea typeface="DX모던고딕RoundB" pitchFamily="18" charset="-127"/>
              </a:rPr>
              <a:t>4. </a:t>
            </a:r>
            <a:r>
              <a:rPr lang="ko-KR" altLang="en-US" sz="1700" dirty="0" smtClean="0">
                <a:latin typeface="DX모던고딕RoundB" pitchFamily="18" charset="-127"/>
                <a:ea typeface="DX모던고딕RoundB" pitchFamily="18" charset="-127"/>
              </a:rPr>
              <a:t>맡은 일에 대한 기한 내 처리 및 공동작업에 대한 진행사항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인계 및 본인업무에 대한 정확한 마무리를 통해 직원상호간 </a:t>
            </a:r>
            <a:r>
              <a:rPr lang="en-US" altLang="ko-KR" sz="1700" dirty="0" smtClean="0">
                <a:latin typeface="DX모던고딕RoundB" pitchFamily="18" charset="-127"/>
                <a:ea typeface="DX모던고딕RoundB" pitchFamily="18" charset="-127"/>
              </a:rPr>
              <a:t>   </a:t>
            </a: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업무적 신뢰감을 형성한다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5. </a:t>
            </a:r>
            <a:r>
              <a:rPr lang="ko-KR" altLang="en-US" sz="1700" dirty="0" smtClean="0">
                <a:latin typeface="DX모던고딕RoundB" pitchFamily="18" charset="-127"/>
                <a:ea typeface="DX모던고딕RoundB" pitchFamily="18" charset="-127"/>
              </a:rPr>
              <a:t>기관 환경정리 및 이용자 생활공간의 청결을 위해 노력한다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6. </a:t>
            </a:r>
            <a:r>
              <a:rPr lang="ko-KR" altLang="en-US" sz="1700" dirty="0" err="1" smtClean="0">
                <a:latin typeface="DX모던고딕RoundB" pitchFamily="18" charset="-127"/>
                <a:ea typeface="DX모던고딕RoundB" pitchFamily="18" charset="-127"/>
              </a:rPr>
              <a:t>직장내에서</a:t>
            </a:r>
            <a:r>
              <a:rPr lang="ko-KR" altLang="en-US" sz="1700" dirty="0" smtClean="0">
                <a:latin typeface="DX모던고딕RoundB" pitchFamily="18" charset="-127"/>
                <a:ea typeface="DX모던고딕RoundB" pitchFamily="18" charset="-127"/>
              </a:rPr>
              <a:t> 공</a:t>
            </a:r>
            <a:r>
              <a:rPr lang="en-US" altLang="ko-KR" sz="1700" dirty="0" smtClean="0">
                <a:latin typeface="DX모던고딕RoundB" pitchFamily="18" charset="-127"/>
                <a:ea typeface="DX모던고딕RoundB" pitchFamily="18" charset="-127"/>
              </a:rPr>
              <a:t>·</a:t>
            </a:r>
            <a:r>
              <a:rPr lang="ko-KR" altLang="en-US" sz="1700" dirty="0" smtClean="0">
                <a:latin typeface="DX모던고딕RoundB" pitchFamily="18" charset="-127"/>
                <a:ea typeface="DX모던고딕RoundB" pitchFamily="18" charset="-127"/>
              </a:rPr>
              <a:t>사를 구분하여 근무한다</a:t>
            </a:r>
            <a:r>
              <a:rPr lang="en-US" altLang="ko-KR" sz="1700" dirty="0" smtClean="0">
                <a:latin typeface="DX모던고딕RoundB" pitchFamily="18" charset="-127"/>
                <a:ea typeface="DX모던고딕RoundB" pitchFamily="18" charset="-127"/>
              </a:rPr>
              <a:t>. </a:t>
            </a: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직원간 올바른 호칭사용</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단정한 복장</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7. </a:t>
            </a:r>
            <a:r>
              <a:rPr lang="ko-KR" altLang="en-US" sz="1700" dirty="0" smtClean="0">
                <a:latin typeface="DX모던고딕RoundB" pitchFamily="18" charset="-127"/>
                <a:ea typeface="DX모던고딕RoundB" pitchFamily="18" charset="-127"/>
              </a:rPr>
              <a:t>지역사회 내에서 </a:t>
            </a:r>
            <a:r>
              <a:rPr lang="ko-KR" altLang="en-US" sz="1700" dirty="0" err="1" smtClean="0">
                <a:latin typeface="DX모던고딕RoundB" pitchFamily="18" charset="-127"/>
                <a:ea typeface="DX모던고딕RoundB" pitchFamily="18" charset="-127"/>
              </a:rPr>
              <a:t>성촌의</a:t>
            </a:r>
            <a:r>
              <a:rPr lang="ko-KR" altLang="en-US" sz="1700" dirty="0" smtClean="0">
                <a:latin typeface="DX모던고딕RoundB" pitchFamily="18" charset="-127"/>
                <a:ea typeface="DX모던고딕RoundB" pitchFamily="18" charset="-127"/>
              </a:rPr>
              <a:t> 집 직원으로써 품위와 예의를 지킨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직사각형 37"/>
          <p:cNvSpPr/>
          <p:nvPr/>
        </p:nvSpPr>
        <p:spPr>
          <a:xfrm>
            <a:off x="3095328" y="692696"/>
            <a:ext cx="6048672" cy="5760640"/>
          </a:xfrm>
          <a:prstGeom prst="rect">
            <a:avLst/>
          </a:prstGeom>
          <a:blipFill>
            <a:blip r:embed="rId3"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슬라이드 번호 개체 틀 34"/>
          <p:cNvSpPr>
            <a:spLocks noGrp="1"/>
          </p:cNvSpPr>
          <p:nvPr>
            <p:ph type="sldNum" sz="quarter" idx="12"/>
          </p:nvPr>
        </p:nvSpPr>
        <p:spPr/>
        <p:txBody>
          <a:bodyPr/>
          <a:lstStyle/>
          <a:p>
            <a:fld id="{F540FCCE-116B-4AD4-B0F5-0D6ADA40B9E0}" type="slidenum">
              <a:rPr lang="ko-KR" altLang="en-US" smtClean="0"/>
              <a:pPr/>
              <a:t>11</a:t>
            </a:fld>
            <a:endParaRPr lang="ko-KR" altLang="en-US"/>
          </a:p>
        </p:txBody>
      </p:sp>
      <p:sp>
        <p:nvSpPr>
          <p:cNvPr id="39" name="제목 1"/>
          <p:cNvSpPr>
            <a:spLocks noGrp="1"/>
          </p:cNvSpPr>
          <p:nvPr>
            <p:ph type="title"/>
          </p:nvPr>
        </p:nvSpPr>
        <p:spPr>
          <a:xfrm>
            <a:off x="251520" y="908720"/>
            <a:ext cx="2664296" cy="720080"/>
          </a:xfrm>
        </p:spPr>
        <p:txBody>
          <a:bodyPr>
            <a:normAutofit/>
          </a:bodyPr>
          <a:lstStyle/>
          <a:p>
            <a:pPr algn="ctr"/>
            <a:r>
              <a:rPr lang="ko-KR" altLang="en-US" sz="3200" dirty="0" smtClean="0">
                <a:solidFill>
                  <a:srgbClr val="002060"/>
                </a:solidFill>
                <a:latin typeface="HY헤드라인M" pitchFamily="18" charset="-127"/>
                <a:ea typeface="HY헤드라인M" pitchFamily="18" charset="-127"/>
              </a:rPr>
              <a:t>실천사례</a:t>
            </a:r>
            <a:endParaRPr lang="ko-KR" altLang="en-US" sz="3200" dirty="0">
              <a:solidFill>
                <a:schemeClr val="bg1"/>
              </a:solidFill>
            </a:endParaRPr>
          </a:p>
        </p:txBody>
      </p:sp>
      <p:pic>
        <p:nvPicPr>
          <p:cNvPr id="3073" name="Picture 1" descr="\\5-PC\Users\Public\3. 2016년 사진\행정지원팀\교육\사회복지와 사회복지의 삶\KakaoTalk_20160613_182011514.jpg"/>
          <p:cNvPicPr>
            <a:picLocks noChangeAspect="1" noChangeArrowheads="1"/>
          </p:cNvPicPr>
          <p:nvPr/>
        </p:nvPicPr>
        <p:blipFill>
          <a:blip r:embed="rId4" cstate="print"/>
          <a:srcRect/>
          <a:stretch>
            <a:fillRect/>
          </a:stretch>
        </p:blipFill>
        <p:spPr bwMode="auto">
          <a:xfrm>
            <a:off x="251520" y="1628800"/>
            <a:ext cx="3391361" cy="2520280"/>
          </a:xfrm>
          <a:prstGeom prst="rect">
            <a:avLst/>
          </a:prstGeom>
          <a:noFill/>
        </p:spPr>
      </p:pic>
      <p:pic>
        <p:nvPicPr>
          <p:cNvPr id="3075" name="Picture 3" descr="\\5-PC\Users\Public\3. 2016년 사진\행정지원팀\직원연수\직원연수 1조\20161101_134827.jpg"/>
          <p:cNvPicPr>
            <a:picLocks noChangeAspect="1" noChangeArrowheads="1"/>
          </p:cNvPicPr>
          <p:nvPr/>
        </p:nvPicPr>
        <p:blipFill>
          <a:blip r:embed="rId5" cstate="print"/>
          <a:srcRect/>
          <a:stretch>
            <a:fillRect/>
          </a:stretch>
        </p:blipFill>
        <p:spPr bwMode="auto">
          <a:xfrm>
            <a:off x="3707904" y="692696"/>
            <a:ext cx="3280484" cy="3426722"/>
          </a:xfrm>
          <a:prstGeom prst="rect">
            <a:avLst/>
          </a:prstGeom>
          <a:noFill/>
        </p:spPr>
      </p:pic>
      <p:pic>
        <p:nvPicPr>
          <p:cNvPr id="3076" name="Picture 4" descr="\\5-PC\Users\Public\3. 2016년 사진\행정지원팀\직원연수\직원연수 2조\20161104_105901.jpg"/>
          <p:cNvPicPr>
            <a:picLocks noChangeAspect="1" noChangeArrowheads="1"/>
          </p:cNvPicPr>
          <p:nvPr/>
        </p:nvPicPr>
        <p:blipFill>
          <a:blip r:embed="rId6" cstate="print"/>
          <a:srcRect/>
          <a:stretch>
            <a:fillRect/>
          </a:stretch>
        </p:blipFill>
        <p:spPr bwMode="auto">
          <a:xfrm rot="860752">
            <a:off x="280475" y="3547921"/>
            <a:ext cx="3627235" cy="2720426"/>
          </a:xfrm>
          <a:prstGeom prst="rect">
            <a:avLst/>
          </a:prstGeom>
          <a:noFill/>
        </p:spPr>
      </p:pic>
      <p:pic>
        <p:nvPicPr>
          <p:cNvPr id="3077" name="Picture 5" descr="\\5-PC\Users\Public\♥부서장 점검 폴더\2015년\2015년도 사진\9월 월례회의-윤리경영\IMG_9091.JPG"/>
          <p:cNvPicPr>
            <a:picLocks noChangeAspect="1" noChangeArrowheads="1"/>
          </p:cNvPicPr>
          <p:nvPr/>
        </p:nvPicPr>
        <p:blipFill>
          <a:blip r:embed="rId7" cstate="print"/>
          <a:srcRect/>
          <a:stretch>
            <a:fillRect/>
          </a:stretch>
        </p:blipFill>
        <p:spPr bwMode="auto">
          <a:xfrm>
            <a:off x="4716016" y="3789040"/>
            <a:ext cx="3976556" cy="26510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915816" y="620688"/>
            <a:ext cx="6048672" cy="5760640"/>
          </a:xfrm>
          <a:prstGeom prst="rect">
            <a:avLst/>
          </a:prstGeom>
          <a:blipFill>
            <a:blip r:embed="rId2"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179512" y="764704"/>
            <a:ext cx="2448272" cy="1785104"/>
          </a:xfrm>
          <a:prstGeom prst="rect">
            <a:avLst/>
          </a:prstGeom>
        </p:spPr>
        <p:txBody>
          <a:bodyPr wrap="square">
            <a:spAutoFit/>
          </a:bodyPr>
          <a:lstStyle/>
          <a:p>
            <a:pPr lvl="0" algn="ctr"/>
            <a:endParaRPr lang="en-US" altLang="ko-KR" sz="14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제</a:t>
            </a:r>
            <a:r>
              <a:rPr lang="en-US" altLang="ko-KR" sz="3200" dirty="0" smtClean="0">
                <a:solidFill>
                  <a:srgbClr val="FFFF00"/>
                </a:solidFill>
                <a:latin typeface="HY헤드라인M" pitchFamily="18" charset="-127"/>
                <a:ea typeface="HY헤드라인M" pitchFamily="18" charset="-127"/>
              </a:rPr>
              <a:t>4</a:t>
            </a:r>
            <a:r>
              <a:rPr lang="ko-KR" altLang="en-US" sz="3200" dirty="0" smtClean="0">
                <a:solidFill>
                  <a:srgbClr val="FFFF00"/>
                </a:solidFill>
                <a:latin typeface="HY헤드라인M" pitchFamily="18" charset="-127"/>
                <a:ea typeface="HY헤드라인M" pitchFamily="18" charset="-127"/>
              </a:rPr>
              <a:t>장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지역사회에 대한 윤리</a:t>
            </a:r>
            <a:endParaRPr lang="en-US" altLang="ko-KR" dirty="0" smtClean="0">
              <a:solidFill>
                <a:srgbClr val="FFFF00"/>
              </a:solidFill>
              <a:latin typeface="HY헤드라인M" pitchFamily="18" charset="-127"/>
              <a:ea typeface="HY헤드라인M" pitchFamily="18" charset="-127"/>
            </a:endParaRPr>
          </a:p>
        </p:txBody>
      </p:sp>
      <p:sp>
        <p:nvSpPr>
          <p:cNvPr id="9" name="슬라이드 번호 개체 틀 8"/>
          <p:cNvSpPr>
            <a:spLocks noGrp="1"/>
          </p:cNvSpPr>
          <p:nvPr>
            <p:ph type="sldNum" sz="quarter" idx="12"/>
          </p:nvPr>
        </p:nvSpPr>
        <p:spPr/>
        <p:txBody>
          <a:bodyPr/>
          <a:lstStyle/>
          <a:p>
            <a:fld id="{F540FCCE-116B-4AD4-B0F5-0D6ADA40B9E0}" type="slidenum">
              <a:rPr lang="ko-KR" altLang="en-US" smtClean="0"/>
              <a:pPr/>
              <a:t>12</a:t>
            </a:fld>
            <a:endParaRPr lang="ko-KR" altLang="en-US"/>
          </a:p>
        </p:txBody>
      </p:sp>
      <p:pic>
        <p:nvPicPr>
          <p:cNvPr id="5" name="Picture 4" descr="C:\Users\6\AppData\Local\Microsoft\Windows\Temporary Internet Files\Content.IE5\9FZF4M83\MC900360492[1].wmf"/>
          <p:cNvPicPr>
            <a:picLocks noChangeAspect="1" noChangeArrowheads="1"/>
          </p:cNvPicPr>
          <p:nvPr/>
        </p:nvPicPr>
        <p:blipFill>
          <a:blip r:embed="rId3" cstate="print"/>
          <a:srcRect/>
          <a:stretch>
            <a:fillRect/>
          </a:stretch>
        </p:blipFill>
        <p:spPr bwMode="auto">
          <a:xfrm>
            <a:off x="395536" y="4869160"/>
            <a:ext cx="2232248" cy="1385542"/>
          </a:xfrm>
          <a:prstGeom prst="rect">
            <a:avLst/>
          </a:prstGeom>
          <a:noFill/>
        </p:spPr>
      </p:pic>
      <p:sp>
        <p:nvSpPr>
          <p:cNvPr id="7" name="AutoShape 54"/>
          <p:cNvSpPr>
            <a:spLocks noChangeArrowheads="1"/>
          </p:cNvSpPr>
          <p:nvPr/>
        </p:nvSpPr>
        <p:spPr bwMode="gray">
          <a:xfrm>
            <a:off x="2555776" y="716503"/>
            <a:ext cx="6408712" cy="1200329"/>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ko-KR" altLang="en-US">
              <a:ea typeface="굴림" pitchFamily="50" charset="-127"/>
            </a:endParaRPr>
          </a:p>
        </p:txBody>
      </p:sp>
      <p:sp>
        <p:nvSpPr>
          <p:cNvPr id="10" name="AutoShape 56"/>
          <p:cNvSpPr>
            <a:spLocks noChangeArrowheads="1"/>
          </p:cNvSpPr>
          <p:nvPr/>
        </p:nvSpPr>
        <p:spPr bwMode="gray">
          <a:xfrm>
            <a:off x="2411760" y="692696"/>
            <a:ext cx="1152128" cy="82809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11" name="Freeform 57"/>
          <p:cNvSpPr>
            <a:spLocks/>
          </p:cNvSpPr>
          <p:nvPr/>
        </p:nvSpPr>
        <p:spPr bwMode="gray">
          <a:xfrm>
            <a:off x="2411760" y="764704"/>
            <a:ext cx="615593" cy="59406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13" name="Text Box 58"/>
          <p:cNvSpPr txBox="1">
            <a:spLocks noChangeArrowheads="1"/>
          </p:cNvSpPr>
          <p:nvPr/>
        </p:nvSpPr>
        <p:spPr bwMode="gray">
          <a:xfrm>
            <a:off x="2411760" y="980728"/>
            <a:ext cx="1199751"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Arial" charset="0"/>
                <a:ea typeface="휴먼엑스포" pitchFamily="18" charset="-127"/>
              </a:rPr>
              <a:t>실천강령</a:t>
            </a:r>
            <a:endParaRPr lang="ko-KR" altLang="en-US" sz="2000" dirty="0">
              <a:solidFill>
                <a:srgbClr val="FFFFFF"/>
              </a:solidFill>
              <a:latin typeface="Arial" charset="0"/>
              <a:ea typeface="휴먼엑스포" pitchFamily="18" charset="-127"/>
            </a:endParaRPr>
          </a:p>
        </p:txBody>
      </p:sp>
      <p:sp>
        <p:nvSpPr>
          <p:cNvPr id="14" name="AutoShape 61"/>
          <p:cNvSpPr>
            <a:spLocks noChangeArrowheads="1"/>
          </p:cNvSpPr>
          <p:nvPr/>
        </p:nvSpPr>
        <p:spPr bwMode="gray">
          <a:xfrm>
            <a:off x="2555776" y="2132856"/>
            <a:ext cx="6444208" cy="4115494"/>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ko-KR" altLang="en-US" dirty="0" smtClean="0"/>
          </a:p>
        </p:txBody>
      </p:sp>
      <p:sp>
        <p:nvSpPr>
          <p:cNvPr id="15" name="AutoShape 63"/>
          <p:cNvSpPr>
            <a:spLocks noChangeArrowheads="1"/>
          </p:cNvSpPr>
          <p:nvPr/>
        </p:nvSpPr>
        <p:spPr bwMode="gray">
          <a:xfrm>
            <a:off x="2411760" y="2132856"/>
            <a:ext cx="1163106" cy="97375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16" name="Freeform 64"/>
          <p:cNvSpPr>
            <a:spLocks/>
          </p:cNvSpPr>
          <p:nvPr/>
        </p:nvSpPr>
        <p:spPr bwMode="gray">
          <a:xfrm>
            <a:off x="2411760" y="2132856"/>
            <a:ext cx="615593" cy="7683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17" name="Text Box 65"/>
          <p:cNvSpPr txBox="1">
            <a:spLocks noChangeArrowheads="1"/>
          </p:cNvSpPr>
          <p:nvPr/>
        </p:nvSpPr>
        <p:spPr bwMode="gray">
          <a:xfrm>
            <a:off x="2411760" y="2492896"/>
            <a:ext cx="1224136"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휴먼엑스포" pitchFamily="18" charset="-127"/>
                <a:ea typeface="휴먼엑스포" pitchFamily="18" charset="-127"/>
              </a:rPr>
              <a:t>실천지침</a:t>
            </a:r>
            <a:endParaRPr lang="ko-KR" altLang="en-US" sz="2000" dirty="0">
              <a:solidFill>
                <a:srgbClr val="FFFFFF"/>
              </a:solidFill>
              <a:latin typeface="휴먼엑스포" pitchFamily="18" charset="-127"/>
              <a:ea typeface="휴먼엑스포" pitchFamily="18" charset="-127"/>
            </a:endParaRPr>
          </a:p>
        </p:txBody>
      </p:sp>
      <p:sp>
        <p:nvSpPr>
          <p:cNvPr id="18" name="Text Box 66"/>
          <p:cNvSpPr txBox="1">
            <a:spLocks noChangeArrowheads="1"/>
          </p:cNvSpPr>
          <p:nvPr/>
        </p:nvSpPr>
        <p:spPr bwMode="gray">
          <a:xfrm>
            <a:off x="3923928" y="2697882"/>
            <a:ext cx="5010258" cy="339580"/>
          </a:xfrm>
          <a:prstGeom prst="rect">
            <a:avLst/>
          </a:prstGeom>
          <a:noFill/>
          <a:ln w="9525" algn="ctr">
            <a:noFill/>
            <a:miter lim="800000"/>
            <a:headEnd/>
            <a:tailEnd/>
          </a:ln>
        </p:spPr>
        <p:txBody>
          <a:bodyPr wrap="square">
            <a:spAutoFit/>
          </a:bodyPr>
          <a:lstStyle/>
          <a:p>
            <a:pPr eaLnBrk="0" hangingPunct="0">
              <a:lnSpc>
                <a:spcPct val="115000"/>
              </a:lnSpc>
            </a:pPr>
            <a:r>
              <a:rPr lang="ko-KR" altLang="en-US" sz="1600" b="1" dirty="0" smtClean="0">
                <a:solidFill>
                  <a:srgbClr val="000000"/>
                </a:solidFill>
                <a:latin typeface="굴림" charset="-127"/>
                <a:ea typeface="굴림" charset="-127"/>
              </a:rPr>
              <a:t> </a:t>
            </a:r>
            <a:endParaRPr lang="en-US" altLang="ko-KR" sz="1600" b="1" dirty="0">
              <a:solidFill>
                <a:srgbClr val="000000"/>
              </a:solidFill>
              <a:latin typeface="굴림" charset="-127"/>
              <a:ea typeface="굴림" charset="-127"/>
            </a:endParaRPr>
          </a:p>
        </p:txBody>
      </p:sp>
      <p:sp>
        <p:nvSpPr>
          <p:cNvPr id="19" name="TextBox 18"/>
          <p:cNvSpPr txBox="1"/>
          <p:nvPr/>
        </p:nvSpPr>
        <p:spPr>
          <a:xfrm>
            <a:off x="3707904" y="836712"/>
            <a:ext cx="5112568" cy="923330"/>
          </a:xfrm>
          <a:prstGeom prst="rect">
            <a:avLst/>
          </a:prstGeom>
          <a:noFill/>
        </p:spPr>
        <p:txBody>
          <a:bodyPr wrap="square" rtlCol="0">
            <a:spAutoFit/>
          </a:bodyPr>
          <a:lstStyle/>
          <a:p>
            <a:pPr algn="just"/>
            <a:r>
              <a:rPr lang="ko-KR" altLang="en-US" dirty="0" err="1" smtClean="0">
                <a:latin typeface="DX모던고딕RoundB" pitchFamily="18" charset="-127"/>
                <a:ea typeface="DX모던고딕RoundB" pitchFamily="18" charset="-127"/>
              </a:rPr>
              <a:t>성촌의집은</a:t>
            </a:r>
            <a:r>
              <a:rPr lang="ko-KR" altLang="en-US" dirty="0" smtClean="0">
                <a:latin typeface="DX모던고딕RoundB" pitchFamily="18" charset="-127"/>
                <a:ea typeface="DX모던고딕RoundB" pitchFamily="18" charset="-127"/>
              </a:rPr>
              <a:t> 지역사회의 구성원으로서 장애인에 대한 인식을 개선하고</a:t>
            </a:r>
            <a:r>
              <a:rPr lang="en-US" altLang="ko-KR" dirty="0" smtClean="0">
                <a:latin typeface="DX모던고딕RoundB" pitchFamily="18" charset="-127"/>
                <a:ea typeface="DX모던고딕RoundB" pitchFamily="18" charset="-127"/>
              </a:rPr>
              <a:t>, </a:t>
            </a:r>
            <a:r>
              <a:rPr lang="ko-KR" altLang="en-US" dirty="0" smtClean="0">
                <a:latin typeface="DX모던고딕RoundB" pitchFamily="18" charset="-127"/>
                <a:ea typeface="DX모던고딕RoundB" pitchFamily="18" charset="-127"/>
              </a:rPr>
              <a:t>지역자원의 개발로 상호 활발한 교류와 원조관계를 이루어 지역복지에 기여한다</a:t>
            </a:r>
            <a:r>
              <a:rPr lang="en-US" altLang="ko-KR" dirty="0" smtClean="0">
                <a:latin typeface="DX모던고딕RoundB" pitchFamily="18" charset="-127"/>
                <a:ea typeface="DX모던고딕RoundB" pitchFamily="18" charset="-127"/>
              </a:rPr>
              <a:t>.</a:t>
            </a:r>
            <a:endParaRPr lang="ko-KR" altLang="en-US" dirty="0" smtClean="0">
              <a:latin typeface="DX모던고딕RoundB" pitchFamily="18" charset="-127"/>
              <a:ea typeface="DX모던고딕RoundB" pitchFamily="18" charset="-127"/>
            </a:endParaRPr>
          </a:p>
        </p:txBody>
      </p:sp>
      <p:sp>
        <p:nvSpPr>
          <p:cNvPr id="20" name="TextBox 19"/>
          <p:cNvSpPr txBox="1"/>
          <p:nvPr/>
        </p:nvSpPr>
        <p:spPr>
          <a:xfrm>
            <a:off x="3563888" y="2420888"/>
            <a:ext cx="5472608" cy="4016484"/>
          </a:xfrm>
          <a:prstGeom prst="rect">
            <a:avLst/>
          </a:prstGeom>
          <a:noFill/>
        </p:spPr>
        <p:txBody>
          <a:bodyPr wrap="square" rtlCol="0">
            <a:spAutoFit/>
          </a:bodyPr>
          <a:lstStyle/>
          <a:p>
            <a:pPr algn="just"/>
            <a:r>
              <a:rPr lang="en-US" altLang="ko-KR" sz="1700" dirty="0" smtClean="0">
                <a:latin typeface="DX모던고딕RoundB" pitchFamily="18" charset="-127"/>
                <a:ea typeface="DX모던고딕RoundB" pitchFamily="18" charset="-127"/>
              </a:rPr>
              <a:t>1. </a:t>
            </a:r>
            <a:r>
              <a:rPr lang="ko-KR" altLang="en-US" sz="1700" dirty="0" smtClean="0">
                <a:latin typeface="DX모던고딕RoundB" pitchFamily="18" charset="-127"/>
                <a:ea typeface="DX모던고딕RoundB" pitchFamily="18" charset="-127"/>
              </a:rPr>
              <a:t>지역사회와의 결속력을 위해서 자발적인 지역사회 행사에 </a:t>
            </a:r>
            <a:r>
              <a:rPr lang="ko-KR" altLang="en-US" sz="1700" dirty="0" smtClean="0">
                <a:latin typeface="DX모던고딕RoundB" pitchFamily="18" charset="-127"/>
                <a:ea typeface="DX모던고딕RoundB" pitchFamily="18" charset="-127"/>
              </a:rPr>
              <a:t>참여 </a:t>
            </a:r>
            <a:r>
              <a:rPr lang="ko-KR" altLang="en-US" sz="1700" dirty="0" smtClean="0">
                <a:latin typeface="DX모던고딕RoundB" pitchFamily="18" charset="-127"/>
                <a:ea typeface="DX모던고딕RoundB" pitchFamily="18" charset="-127"/>
              </a:rPr>
              <a:t>하며</a:t>
            </a:r>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시설개방과 홍보를 통하여 활용 가능한 자원을 </a:t>
            </a:r>
            <a:r>
              <a:rPr lang="ko-KR" altLang="en-US" sz="1700" dirty="0" smtClean="0">
                <a:latin typeface="DX모던고딕RoundB" pitchFamily="18" charset="-127"/>
                <a:ea typeface="DX모던고딕RoundB" pitchFamily="18" charset="-127"/>
              </a:rPr>
              <a:t>연계하여 </a:t>
            </a:r>
            <a:r>
              <a:rPr lang="ko-KR" altLang="en-US" sz="1700" dirty="0" smtClean="0">
                <a:latin typeface="DX모던고딕RoundB" pitchFamily="18" charset="-127"/>
                <a:ea typeface="DX모던고딕RoundB" pitchFamily="18" charset="-127"/>
              </a:rPr>
              <a:t>상호교류 함으로써 </a:t>
            </a:r>
            <a:r>
              <a:rPr lang="ko-KR" altLang="en-US" sz="1700" dirty="0" err="1" smtClean="0">
                <a:latin typeface="DX모던고딕RoundB" pitchFamily="18" charset="-127"/>
                <a:ea typeface="DX모던고딕RoundB" pitchFamily="18" charset="-127"/>
              </a:rPr>
              <a:t>성촌의집과</a:t>
            </a:r>
            <a:r>
              <a:rPr lang="ko-KR" altLang="en-US" sz="1700" dirty="0" smtClean="0">
                <a:latin typeface="DX모던고딕RoundB" pitchFamily="18" charset="-127"/>
                <a:ea typeface="DX모던고딕RoundB" pitchFamily="18" charset="-127"/>
              </a:rPr>
              <a:t> 지역사회가 동반자적 </a:t>
            </a:r>
            <a:r>
              <a:rPr lang="ko-KR" altLang="en-US" sz="1700" dirty="0" smtClean="0">
                <a:latin typeface="DX모던고딕RoundB" pitchFamily="18" charset="-127"/>
                <a:ea typeface="DX모던고딕RoundB" pitchFamily="18" charset="-127"/>
              </a:rPr>
              <a:t>관계로써 </a:t>
            </a:r>
            <a:r>
              <a:rPr lang="ko-KR" altLang="en-US" sz="1700" dirty="0" smtClean="0">
                <a:latin typeface="DX모던고딕RoundB" pitchFamily="18" charset="-127"/>
                <a:ea typeface="DX모던고딕RoundB" pitchFamily="18" charset="-127"/>
              </a:rPr>
              <a:t>지역공동체를 형성할 수 있도록 한다</a:t>
            </a:r>
            <a:r>
              <a:rPr lang="en-US" altLang="ko-KR" sz="1700" dirty="0" smtClean="0">
                <a:latin typeface="DX모던고딕RoundB" pitchFamily="18" charset="-127"/>
                <a:ea typeface="DX모던고딕RoundB" pitchFamily="18" charset="-127"/>
              </a:rPr>
              <a:t>. </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2. </a:t>
            </a:r>
            <a:r>
              <a:rPr lang="ko-KR" altLang="en-US" sz="1700" dirty="0" err="1" smtClean="0">
                <a:latin typeface="DX모던고딕RoundB" pitchFamily="18" charset="-127"/>
                <a:ea typeface="DX모던고딕RoundB" pitchFamily="18" charset="-127"/>
              </a:rPr>
              <a:t>성촌의집을</a:t>
            </a:r>
            <a:r>
              <a:rPr lang="ko-KR" altLang="en-US" sz="1700" dirty="0" smtClean="0">
                <a:latin typeface="DX모던고딕RoundB" pitchFamily="18" charset="-127"/>
                <a:ea typeface="DX모던고딕RoundB" pitchFamily="18" charset="-127"/>
              </a:rPr>
              <a:t> 찾는 방문자 후원자에게 밝은 얼굴로 인사한다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3. </a:t>
            </a:r>
            <a:r>
              <a:rPr lang="ko-KR" altLang="en-US" sz="1700" dirty="0" smtClean="0">
                <a:latin typeface="DX모던고딕RoundB" pitchFamily="18" charset="-127"/>
                <a:ea typeface="DX모던고딕RoundB" pitchFamily="18" charset="-127"/>
              </a:rPr>
              <a:t>후원자 및 자원봉사자에게 적극적으로 감사의 표현을 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4. </a:t>
            </a:r>
            <a:r>
              <a:rPr lang="ko-KR" altLang="en-US" sz="1700" dirty="0" smtClean="0">
                <a:latin typeface="DX모던고딕RoundB" pitchFamily="18" charset="-127"/>
                <a:ea typeface="DX모던고딕RoundB" pitchFamily="18" charset="-127"/>
              </a:rPr>
              <a:t>지역주민을 초청 및 함께하는 프로그램 진행한다</a:t>
            </a:r>
            <a:r>
              <a:rPr lang="en-US" altLang="ko-KR" sz="1700" dirty="0" smtClean="0">
                <a:latin typeface="DX모던고딕RoundB" pitchFamily="18" charset="-127"/>
                <a:ea typeface="DX모던고딕RoundB" pitchFamily="18" charset="-127"/>
              </a:rPr>
              <a:t>. </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5. </a:t>
            </a:r>
            <a:r>
              <a:rPr lang="ko-KR" altLang="en-US" sz="1700" dirty="0" smtClean="0">
                <a:latin typeface="DX모던고딕RoundB" pitchFamily="18" charset="-127"/>
                <a:ea typeface="DX모던고딕RoundB" pitchFamily="18" charset="-127"/>
              </a:rPr>
              <a:t>지역사회와의 관계형성을 위해 다양한 지역조직들과의 </a:t>
            </a:r>
            <a:r>
              <a:rPr lang="ko-KR" altLang="en-US" sz="1700" dirty="0" smtClean="0">
                <a:latin typeface="DX모던고딕RoundB" pitchFamily="18" charset="-127"/>
                <a:ea typeface="DX모던고딕RoundB" pitchFamily="18" charset="-127"/>
              </a:rPr>
              <a:t>연계활동 </a:t>
            </a:r>
            <a:r>
              <a:rPr lang="ko-KR" altLang="en-US" sz="1700" dirty="0" smtClean="0">
                <a:latin typeface="DX모던고딕RoundB" pitchFamily="18" charset="-127"/>
                <a:ea typeface="DX모던고딕RoundB" pitchFamily="18" charset="-127"/>
              </a:rPr>
              <a:t>을 한다</a:t>
            </a:r>
            <a:r>
              <a:rPr lang="en-US" altLang="ko-KR" sz="1700" dirty="0" smtClean="0">
                <a:latin typeface="DX모던고딕RoundB" pitchFamily="18" charset="-127"/>
                <a:ea typeface="DX모던고딕RoundB" pitchFamily="18" charset="-127"/>
              </a:rPr>
              <a:t>.</a:t>
            </a:r>
          </a:p>
          <a:p>
            <a:pPr algn="just"/>
            <a:r>
              <a:rPr lang="en-US" altLang="ko-KR" sz="1700" dirty="0" smtClean="0">
                <a:latin typeface="DX모던고딕RoundB" pitchFamily="18" charset="-127"/>
                <a:ea typeface="DX모던고딕RoundB" pitchFamily="18" charset="-127"/>
              </a:rPr>
              <a:t>6. </a:t>
            </a:r>
            <a:r>
              <a:rPr lang="ko-KR" altLang="en-US" sz="1700" dirty="0" smtClean="0">
                <a:latin typeface="DX모던고딕RoundB" pitchFamily="18" charset="-127"/>
                <a:ea typeface="DX모던고딕RoundB" pitchFamily="18" charset="-127"/>
              </a:rPr>
              <a:t>장애인식개선 사업 및 캠페인을 진행하고 시설과 이용자를 </a:t>
            </a:r>
            <a:r>
              <a:rPr lang="ko-KR" altLang="en-US" sz="1700" dirty="0" smtClean="0">
                <a:latin typeface="DX모던고딕RoundB" pitchFamily="18" charset="-127"/>
                <a:ea typeface="DX모던고딕RoundB" pitchFamily="18" charset="-127"/>
              </a:rPr>
              <a:t>이해할 </a:t>
            </a:r>
            <a:r>
              <a:rPr lang="ko-KR" altLang="en-US" sz="1700" dirty="0" smtClean="0">
                <a:latin typeface="DX모던고딕RoundB" pitchFamily="18" charset="-127"/>
                <a:ea typeface="DX모던고딕RoundB" pitchFamily="18" charset="-127"/>
              </a:rPr>
              <a:t>수 있는 자료를 배포한다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7. </a:t>
            </a:r>
            <a:r>
              <a:rPr lang="ko-KR" altLang="en-US" sz="1700" dirty="0" err="1" smtClean="0">
                <a:latin typeface="DX모던고딕RoundB" pitchFamily="18" charset="-127"/>
                <a:ea typeface="DX모던고딕RoundB" pitchFamily="18" charset="-127"/>
              </a:rPr>
              <a:t>성촌봉사대</a:t>
            </a:r>
            <a:r>
              <a:rPr lang="ko-KR" altLang="en-US" sz="1700" dirty="0" smtClean="0">
                <a:latin typeface="DX모던고딕RoundB" pitchFamily="18" charset="-127"/>
                <a:ea typeface="DX모던고딕RoundB" pitchFamily="18" charset="-127"/>
              </a:rPr>
              <a:t> 결성을 통해 지역에 나눔을 실천한다</a:t>
            </a:r>
            <a:r>
              <a:rPr lang="en-US" altLang="ko-KR" sz="1700" dirty="0" smtClean="0">
                <a:latin typeface="DX모던고딕RoundB" pitchFamily="18" charset="-127"/>
                <a:ea typeface="DX모던고딕RoundB" pitchFamily="18" charset="-127"/>
              </a:rPr>
              <a:t>. </a:t>
            </a:r>
            <a:endParaRPr lang="ko-KR" altLang="en-US" sz="1700" dirty="0" smtClean="0">
              <a:latin typeface="DX모던고딕RoundB" pitchFamily="18" charset="-127"/>
              <a:ea typeface="DX모던고딕RoundB" pitchFamily="18"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1520" y="908720"/>
            <a:ext cx="2664296" cy="720080"/>
          </a:xfrm>
        </p:spPr>
        <p:txBody>
          <a:bodyPr>
            <a:normAutofit/>
          </a:bodyPr>
          <a:lstStyle/>
          <a:p>
            <a:pPr algn="ctr"/>
            <a:r>
              <a:rPr lang="ko-KR" altLang="en-US" sz="3200" dirty="0" smtClean="0">
                <a:solidFill>
                  <a:srgbClr val="002060"/>
                </a:solidFill>
                <a:latin typeface="HY헤드라인M" pitchFamily="18" charset="-127"/>
                <a:ea typeface="HY헤드라인M" pitchFamily="18" charset="-127"/>
              </a:rPr>
              <a:t>실천사례</a:t>
            </a:r>
            <a:endParaRPr lang="ko-KR" altLang="en-US" sz="3200" dirty="0">
              <a:solidFill>
                <a:schemeClr val="bg1"/>
              </a:solidFill>
            </a:endParaRPr>
          </a:p>
        </p:txBody>
      </p:sp>
      <p:sp>
        <p:nvSpPr>
          <p:cNvPr id="9" name="슬라이드 번호 개체 틀 8"/>
          <p:cNvSpPr>
            <a:spLocks noGrp="1"/>
          </p:cNvSpPr>
          <p:nvPr>
            <p:ph type="sldNum" sz="quarter" idx="12"/>
          </p:nvPr>
        </p:nvSpPr>
        <p:spPr/>
        <p:txBody>
          <a:bodyPr/>
          <a:lstStyle/>
          <a:p>
            <a:fld id="{F540FCCE-116B-4AD4-B0F5-0D6ADA40B9E0}" type="slidenum">
              <a:rPr lang="ko-KR" altLang="en-US" smtClean="0"/>
              <a:pPr/>
              <a:t>13</a:t>
            </a:fld>
            <a:endParaRPr lang="ko-KR" altLang="en-US"/>
          </a:p>
        </p:txBody>
      </p:sp>
      <p:pic>
        <p:nvPicPr>
          <p:cNvPr id="13314" name="Picture 2" descr="C:\Users\6\AppData\Local\Microsoft\Windows\Temporary Internet Files\Content.IE5\90MILKFA\MP900448543[2].jpg"/>
          <p:cNvPicPr>
            <a:picLocks noChangeAspect="1" noChangeArrowheads="1"/>
          </p:cNvPicPr>
          <p:nvPr/>
        </p:nvPicPr>
        <p:blipFill>
          <a:blip r:embed="rId2" cstate="print"/>
          <a:srcRect/>
          <a:stretch>
            <a:fillRect/>
          </a:stretch>
        </p:blipFill>
        <p:spPr bwMode="auto">
          <a:xfrm>
            <a:off x="2915816" y="620688"/>
            <a:ext cx="6048672" cy="5760639"/>
          </a:xfrm>
          <a:prstGeom prst="rect">
            <a:avLst/>
          </a:prstGeom>
          <a:noFill/>
          <a:effectLst>
            <a:softEdge rad="635000"/>
          </a:effectLst>
        </p:spPr>
      </p:pic>
      <p:sp>
        <p:nvSpPr>
          <p:cNvPr id="5" name="직사각형 4"/>
          <p:cNvSpPr/>
          <p:nvPr/>
        </p:nvSpPr>
        <p:spPr>
          <a:xfrm>
            <a:off x="179512" y="1628800"/>
            <a:ext cx="3096344" cy="781752"/>
          </a:xfrm>
          <a:prstGeom prst="rect">
            <a:avLst/>
          </a:prstGeom>
          <a:solidFill>
            <a:srgbClr val="FFCCFF"/>
          </a:solidFill>
          <a:effectLst>
            <a:glow rad="101600">
              <a:schemeClr val="accent4">
                <a:satMod val="175000"/>
                <a:alpha val="40000"/>
              </a:schemeClr>
            </a:glow>
            <a:softEdge rad="635000"/>
          </a:effectLst>
        </p:spPr>
        <p:txBody>
          <a:bodyPr wrap="square">
            <a:spAutoFit/>
          </a:bodyPr>
          <a:lstStyle/>
          <a:p>
            <a:pPr marL="274320" lvl="0" indent="-274320" algn="just">
              <a:lnSpc>
                <a:spcPts val="2400"/>
              </a:lnSpc>
              <a:spcBef>
                <a:spcPct val="20000"/>
              </a:spcBef>
              <a:buClr>
                <a:schemeClr val="accent1"/>
              </a:buClr>
              <a:buSzPct val="85000"/>
              <a:buFont typeface="Wingdings" pitchFamily="2" charset="2"/>
              <a:buChar char="§"/>
              <a:defRPr/>
            </a:pPr>
            <a:endParaRPr lang="en-US" altLang="ko-KR" sz="2000" b="1" dirty="0" smtClean="0">
              <a:solidFill>
                <a:schemeClr val="accent6">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Font typeface="Wingdings" pitchFamily="2" charset="2"/>
              <a:buChar char="§"/>
              <a:defRPr/>
            </a:pPr>
            <a:endParaRPr lang="en-US" altLang="ko-KR" sz="2400" b="1" dirty="0" smtClean="0">
              <a:solidFill>
                <a:schemeClr val="tx2">
                  <a:lumMod val="50000"/>
                </a:schemeClr>
              </a:solidFill>
              <a:latin typeface="HY강B" pitchFamily="18" charset="-127"/>
              <a:ea typeface="HY강B" pitchFamily="18" charset="-127"/>
            </a:endParaRPr>
          </a:p>
        </p:txBody>
      </p:sp>
      <p:pic>
        <p:nvPicPr>
          <p:cNvPr id="35842" name="Picture 2" descr="\\5-PC\Users\Public\3. 2016년 사진\자원봉사활동\DK봉사단\08.20 DK봉사단 단체운동\20160820_102355_HDR.jpg"/>
          <p:cNvPicPr>
            <a:picLocks noChangeAspect="1" noChangeArrowheads="1"/>
          </p:cNvPicPr>
          <p:nvPr/>
        </p:nvPicPr>
        <p:blipFill>
          <a:blip r:embed="rId3" cstate="print"/>
          <a:srcRect/>
          <a:stretch>
            <a:fillRect/>
          </a:stretch>
        </p:blipFill>
        <p:spPr bwMode="auto">
          <a:xfrm>
            <a:off x="395536" y="1484784"/>
            <a:ext cx="3240360" cy="2448272"/>
          </a:xfrm>
          <a:prstGeom prst="rect">
            <a:avLst/>
          </a:prstGeom>
          <a:noFill/>
        </p:spPr>
      </p:pic>
      <p:pic>
        <p:nvPicPr>
          <p:cNvPr id="35843" name="Picture 3" descr="\\5-PC\Users\Public\3. 2016년 사진\자원봉사활동\사랑나눔봉사단\2016.02.13 사랑나눔봉사단(석식봉사)\20160213_174529.jpg"/>
          <p:cNvPicPr>
            <a:picLocks noChangeAspect="1" noChangeArrowheads="1"/>
          </p:cNvPicPr>
          <p:nvPr/>
        </p:nvPicPr>
        <p:blipFill>
          <a:blip r:embed="rId4" cstate="print"/>
          <a:srcRect/>
          <a:stretch>
            <a:fillRect/>
          </a:stretch>
        </p:blipFill>
        <p:spPr bwMode="auto">
          <a:xfrm rot="20583475">
            <a:off x="4788024" y="692696"/>
            <a:ext cx="3967967" cy="3106574"/>
          </a:xfrm>
          <a:prstGeom prst="rect">
            <a:avLst/>
          </a:prstGeom>
          <a:noFill/>
        </p:spPr>
      </p:pic>
      <p:pic>
        <p:nvPicPr>
          <p:cNvPr id="35844" name="Picture 4" descr="\\5-PC\Users\Public\3. 2016년 사진\자원봉사활동\통장자원봉사\05.12. 1기통장\SAM_1753.JPG"/>
          <p:cNvPicPr>
            <a:picLocks noChangeAspect="1" noChangeArrowheads="1"/>
          </p:cNvPicPr>
          <p:nvPr/>
        </p:nvPicPr>
        <p:blipFill>
          <a:blip r:embed="rId5" cstate="print"/>
          <a:srcRect/>
          <a:stretch>
            <a:fillRect/>
          </a:stretch>
        </p:blipFill>
        <p:spPr bwMode="auto">
          <a:xfrm rot="1448158">
            <a:off x="395536" y="4149080"/>
            <a:ext cx="3656996" cy="2433750"/>
          </a:xfrm>
          <a:prstGeom prst="rect">
            <a:avLst/>
          </a:prstGeom>
          <a:noFill/>
        </p:spPr>
      </p:pic>
      <p:pic>
        <p:nvPicPr>
          <p:cNvPr id="35845" name="Picture 5" descr="\\5-PC\Users\Public\3. 2016년 사진\자원봉사활동\동그라미봉사단\0110 동그라미봉사단 볼펜만들기\20160110_141025.jpg"/>
          <p:cNvPicPr>
            <a:picLocks noChangeAspect="1" noChangeArrowheads="1"/>
          </p:cNvPicPr>
          <p:nvPr/>
        </p:nvPicPr>
        <p:blipFill>
          <a:blip r:embed="rId6" cstate="print"/>
          <a:srcRect/>
          <a:stretch>
            <a:fillRect/>
          </a:stretch>
        </p:blipFill>
        <p:spPr bwMode="auto">
          <a:xfrm>
            <a:off x="4716016" y="3834045"/>
            <a:ext cx="4011100" cy="22562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359024" y="2204864"/>
            <a:ext cx="8784976" cy="3744416"/>
          </a:xfrm>
          <a:prstGeom prst="rect">
            <a:avLst/>
          </a:prstGeom>
          <a:blipFill>
            <a:blip r:embed="rId2"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슬라이드 번호 개체 틀 8"/>
          <p:cNvSpPr>
            <a:spLocks noGrp="1"/>
          </p:cNvSpPr>
          <p:nvPr>
            <p:ph type="sldNum" sz="quarter" idx="12"/>
          </p:nvPr>
        </p:nvSpPr>
        <p:spPr/>
        <p:txBody>
          <a:bodyPr/>
          <a:lstStyle/>
          <a:p>
            <a:fld id="{F540FCCE-116B-4AD4-B0F5-0D6ADA40B9E0}" type="slidenum">
              <a:rPr lang="ko-KR" altLang="en-US" smtClean="0"/>
              <a:pPr/>
              <a:t>14</a:t>
            </a:fld>
            <a:endParaRPr lang="ko-KR" altLang="en-US"/>
          </a:p>
        </p:txBody>
      </p:sp>
      <p:sp>
        <p:nvSpPr>
          <p:cNvPr id="5" name="직사각형 4"/>
          <p:cNvSpPr/>
          <p:nvPr/>
        </p:nvSpPr>
        <p:spPr>
          <a:xfrm>
            <a:off x="1187624" y="3429000"/>
            <a:ext cx="7200800" cy="1200329"/>
          </a:xfrm>
          <a:prstGeom prst="rect">
            <a:avLst/>
          </a:prstGeom>
        </p:spPr>
        <p:txBody>
          <a:bodyPr wrap="square">
            <a:spAutoFit/>
          </a:bodyPr>
          <a:lstStyle/>
          <a:p>
            <a:pPr lvl="0" algn="ctr"/>
            <a:r>
              <a:rPr lang="ko-KR" altLang="en-US" sz="7200" dirty="0" smtClean="0">
                <a:solidFill>
                  <a:srgbClr val="C00000"/>
                </a:solidFill>
                <a:latin typeface="HY헤드라인M" pitchFamily="18" charset="-127"/>
                <a:ea typeface="HY헤드라인M" pitchFamily="18" charset="-127"/>
              </a:rPr>
              <a:t>윤리경영 </a:t>
            </a:r>
            <a:r>
              <a:rPr lang="ko-KR" altLang="en-US" sz="7200" dirty="0" err="1" smtClean="0">
                <a:solidFill>
                  <a:srgbClr val="C00000"/>
                </a:solidFill>
                <a:latin typeface="HY헤드라인M" pitchFamily="18" charset="-127"/>
                <a:ea typeface="HY헤드라인M" pitchFamily="18" charset="-127"/>
              </a:rPr>
              <a:t>선포식</a:t>
            </a:r>
            <a:endParaRPr lang="en-US" altLang="ko-KR" sz="7200" dirty="0" smtClean="0">
              <a:solidFill>
                <a:srgbClr val="C00000"/>
              </a:solidFill>
              <a:latin typeface="HY헤드라인M" pitchFamily="18" charset="-127"/>
              <a:ea typeface="HY헤드라인M" pitchFamily="18" charset="-127"/>
            </a:endParaRPr>
          </a:p>
        </p:txBody>
      </p:sp>
      <p:sp>
        <p:nvSpPr>
          <p:cNvPr id="6" name="직사각형 5"/>
          <p:cNvSpPr/>
          <p:nvPr/>
        </p:nvSpPr>
        <p:spPr>
          <a:xfrm>
            <a:off x="1547664" y="836712"/>
            <a:ext cx="6696744" cy="1323439"/>
          </a:xfrm>
          <a:prstGeom prst="rect">
            <a:avLst/>
          </a:prstGeom>
        </p:spPr>
        <p:txBody>
          <a:bodyPr wrap="square">
            <a:spAutoFit/>
          </a:bodyPr>
          <a:lstStyle/>
          <a:p>
            <a:pPr algn="ctr"/>
            <a:r>
              <a:rPr lang="ko-KR" altLang="en-US" sz="8000" dirty="0" err="1" smtClean="0">
                <a:solidFill>
                  <a:srgbClr val="00B050"/>
                </a:solidFill>
                <a:latin typeface="HY동녘B" pitchFamily="18" charset="-127"/>
                <a:ea typeface="HY동녘B" pitchFamily="18" charset="-127"/>
              </a:rPr>
              <a:t>성촌의집</a:t>
            </a:r>
            <a:endParaRPr lang="en-US" altLang="ko-KR" sz="8000" dirty="0" smtClean="0">
              <a:solidFill>
                <a:srgbClr val="00B050"/>
              </a:solidFill>
              <a:latin typeface="HY동녘B" pitchFamily="18" charset="-127"/>
              <a:ea typeface="HY동녘B" pitchFamily="18" charset="-127"/>
            </a:endParaRPr>
          </a:p>
        </p:txBody>
      </p:sp>
      <p:pic>
        <p:nvPicPr>
          <p:cNvPr id="7" name="Picture 4" descr="C:\Users\6\AppData\Local\Microsoft\Windows\Temporary Internet Files\Content.IE5\G1FXWBZ7\MC900078839[1].wmf"/>
          <p:cNvPicPr>
            <a:picLocks noChangeAspect="1" noChangeArrowheads="1"/>
          </p:cNvPicPr>
          <p:nvPr/>
        </p:nvPicPr>
        <p:blipFill>
          <a:blip r:embed="rId3" cstate="print"/>
          <a:srcRect/>
          <a:stretch>
            <a:fillRect/>
          </a:stretch>
        </p:blipFill>
        <p:spPr bwMode="auto">
          <a:xfrm>
            <a:off x="251520" y="4653136"/>
            <a:ext cx="2520280" cy="16014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F540FCCE-116B-4AD4-B0F5-0D6ADA40B9E0}" type="slidenum">
              <a:rPr lang="ko-KR" altLang="en-US" smtClean="0"/>
              <a:pPr/>
              <a:t>15</a:t>
            </a:fld>
            <a:endParaRPr lang="ko-KR" altLang="en-US"/>
          </a:p>
        </p:txBody>
      </p:sp>
      <p:pic>
        <p:nvPicPr>
          <p:cNvPr id="2050" name="Picture 2" descr="D:\2017년\업무관련\성촌65주년 관련\법인책자-성촌이야기\사진\성촌이야기\IMG_5802.JPG"/>
          <p:cNvPicPr>
            <a:picLocks noChangeAspect="1" noChangeArrowheads="1"/>
          </p:cNvPicPr>
          <p:nvPr/>
        </p:nvPicPr>
        <p:blipFill>
          <a:blip r:embed="rId2" cstate="print"/>
          <a:srcRect/>
          <a:stretch>
            <a:fillRect/>
          </a:stretch>
        </p:blipFill>
        <p:spPr bwMode="auto">
          <a:xfrm>
            <a:off x="107504" y="692696"/>
            <a:ext cx="8856984" cy="56886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제목 54"/>
          <p:cNvSpPr>
            <a:spLocks noGrp="1"/>
          </p:cNvSpPr>
          <p:nvPr>
            <p:ph type="title"/>
          </p:nvPr>
        </p:nvSpPr>
        <p:spPr>
          <a:xfrm>
            <a:off x="395536" y="836712"/>
            <a:ext cx="2362200" cy="1569660"/>
          </a:xfrm>
          <a:prstGeom prst="rect">
            <a:avLst/>
          </a:prstGeom>
        </p:spPr>
        <p:txBody>
          <a:bodyPr wrap="square">
            <a:spAutoFit/>
          </a:bodyPr>
          <a:lstStyle/>
          <a:p>
            <a:pPr algn="ctr"/>
            <a:r>
              <a:rPr lang="ko-KR" altLang="en-US" sz="3200" dirty="0" smtClean="0">
                <a:solidFill>
                  <a:schemeClr val="accent6">
                    <a:lumMod val="50000"/>
                  </a:schemeClr>
                </a:solidFill>
                <a:latin typeface="HY헤드라인M" pitchFamily="18" charset="-127"/>
                <a:ea typeface="HY헤드라인M" pitchFamily="18" charset="-127"/>
              </a:rPr>
              <a:t>윤리경영</a:t>
            </a:r>
            <a:r>
              <a:rPr lang="en-US" altLang="ko-KR" sz="3200" dirty="0" smtClean="0">
                <a:solidFill>
                  <a:schemeClr val="accent6">
                    <a:lumMod val="50000"/>
                  </a:schemeClr>
                </a:solidFill>
                <a:latin typeface="HY헤드라인M" pitchFamily="18" charset="-127"/>
                <a:ea typeface="HY헤드라인M" pitchFamily="18" charset="-127"/>
              </a:rPr>
              <a:t/>
            </a:r>
            <a:br>
              <a:rPr lang="en-US" altLang="ko-KR" sz="3200" dirty="0" smtClean="0">
                <a:solidFill>
                  <a:schemeClr val="accent6">
                    <a:lumMod val="50000"/>
                  </a:schemeClr>
                </a:solidFill>
                <a:latin typeface="HY헤드라인M" pitchFamily="18" charset="-127"/>
                <a:ea typeface="HY헤드라인M" pitchFamily="18" charset="-127"/>
              </a:rPr>
            </a:br>
            <a:endParaRPr lang="en-US" altLang="ko-KR" sz="3200" dirty="0" smtClean="0">
              <a:solidFill>
                <a:schemeClr val="accent6">
                  <a:lumMod val="50000"/>
                </a:schemeClr>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도입배경</a:t>
            </a:r>
            <a:endParaRPr lang="en-US" altLang="ko-KR" dirty="0" smtClean="0">
              <a:solidFill>
                <a:srgbClr val="FFFF00"/>
              </a:solidFill>
              <a:latin typeface="HY헤드라인M" pitchFamily="18" charset="-127"/>
              <a:ea typeface="HY헤드라인M" pitchFamily="18" charset="-127"/>
            </a:endParaRPr>
          </a:p>
        </p:txBody>
      </p:sp>
      <p:pic>
        <p:nvPicPr>
          <p:cNvPr id="2053" name="Picture 5" descr="C:\Users\6\AppData\Local\Microsoft\Windows\Temporary Internet Files\Content.IE5\MS0821WB\MC900340760[1].wmf"/>
          <p:cNvPicPr>
            <a:picLocks noChangeAspect="1" noChangeArrowheads="1"/>
          </p:cNvPicPr>
          <p:nvPr/>
        </p:nvPicPr>
        <p:blipFill>
          <a:blip r:embed="rId2" cstate="print"/>
          <a:srcRect/>
          <a:stretch>
            <a:fillRect/>
          </a:stretch>
        </p:blipFill>
        <p:spPr bwMode="auto">
          <a:xfrm>
            <a:off x="467544" y="5104916"/>
            <a:ext cx="1224136" cy="1032062"/>
          </a:xfrm>
          <a:prstGeom prst="rect">
            <a:avLst/>
          </a:prstGeom>
          <a:noFill/>
        </p:spPr>
      </p:pic>
      <p:sp>
        <p:nvSpPr>
          <p:cNvPr id="6" name="슬라이드 번호 개체 틀 5"/>
          <p:cNvSpPr>
            <a:spLocks noGrp="1"/>
          </p:cNvSpPr>
          <p:nvPr>
            <p:ph type="sldNum" sz="quarter" idx="12"/>
          </p:nvPr>
        </p:nvSpPr>
        <p:spPr/>
        <p:txBody>
          <a:bodyPr/>
          <a:lstStyle/>
          <a:p>
            <a:fld id="{F540FCCE-116B-4AD4-B0F5-0D6ADA40B9E0}" type="slidenum">
              <a:rPr lang="ko-KR" altLang="en-US" smtClean="0"/>
              <a:pPr/>
              <a:t>2</a:t>
            </a:fld>
            <a:endParaRPr lang="ko-KR" altLang="en-US"/>
          </a:p>
        </p:txBody>
      </p:sp>
      <p:sp>
        <p:nvSpPr>
          <p:cNvPr id="105" name="직사각형 104"/>
          <p:cNvSpPr/>
          <p:nvPr/>
        </p:nvSpPr>
        <p:spPr>
          <a:xfrm>
            <a:off x="3131840" y="764704"/>
            <a:ext cx="5616624" cy="1440394"/>
          </a:xfrm>
          <a:prstGeom prst="rect">
            <a:avLst/>
          </a:prstGeom>
          <a:noFill/>
          <a:ln w="76200">
            <a:solidFill>
              <a:srgbClr val="FF3399"/>
            </a:solidFill>
            <a:prstDash val="sysDot"/>
          </a:ln>
        </p:spPr>
        <p:txBody>
          <a:bodyPr wrap="square">
            <a:spAutoFit/>
          </a:bodyPr>
          <a:lstStyle/>
          <a:p>
            <a:pPr marL="274320" lvl="0" indent="-274320" algn="just">
              <a:lnSpc>
                <a:spcPct val="120000"/>
              </a:lnSpc>
              <a:spcBef>
                <a:spcPct val="20000"/>
              </a:spcBef>
              <a:buClr>
                <a:schemeClr val="accent1"/>
              </a:buClr>
              <a:buSzPct val="85000"/>
              <a:defRPr/>
            </a:pPr>
            <a:endParaRPr lang="en-US" altLang="ko-KR" sz="400" dirty="0" smtClean="0">
              <a:latin typeface="HY강B" pitchFamily="18" charset="-127"/>
              <a:ea typeface="HY강B" pitchFamily="18" charset="-127"/>
            </a:endParaRPr>
          </a:p>
          <a:p>
            <a:pPr marL="274320" lvl="0" indent="-274320" algn="ctr">
              <a:spcBef>
                <a:spcPct val="20000"/>
              </a:spcBef>
              <a:buClr>
                <a:schemeClr val="accent1"/>
              </a:buClr>
              <a:buSzPct val="85000"/>
              <a:defRPr/>
            </a:pPr>
            <a:r>
              <a:rPr lang="ko-KR" altLang="en-US" dirty="0" smtClean="0">
                <a:latin typeface="HY강B" pitchFamily="18" charset="-127"/>
                <a:ea typeface="HY강B" pitchFamily="18" charset="-127"/>
              </a:rPr>
              <a:t> 윤리경영이란 </a:t>
            </a:r>
            <a:r>
              <a:rPr lang="en-US" altLang="ko-KR" dirty="0" smtClean="0">
                <a:latin typeface="HY강B" pitchFamily="18" charset="-127"/>
                <a:ea typeface="HY강B" pitchFamily="18" charset="-127"/>
              </a:rPr>
              <a:t>“</a:t>
            </a:r>
            <a:r>
              <a:rPr lang="ko-KR" altLang="en-US" dirty="0" smtClean="0">
                <a:latin typeface="HY강B" pitchFamily="18" charset="-127"/>
                <a:ea typeface="HY강B" pitchFamily="18" charset="-127"/>
              </a:rPr>
              <a:t>회사경영 및 기업 활동에 있어 </a:t>
            </a:r>
            <a:endParaRPr lang="en-US" altLang="ko-KR" dirty="0" smtClean="0">
              <a:latin typeface="HY강B" pitchFamily="18" charset="-127"/>
              <a:ea typeface="HY강B" pitchFamily="18" charset="-127"/>
            </a:endParaRPr>
          </a:p>
          <a:p>
            <a:pPr marL="274320" lvl="0" indent="-274320" algn="ctr">
              <a:spcBef>
                <a:spcPct val="20000"/>
              </a:spcBef>
              <a:buClr>
                <a:schemeClr val="accent1"/>
              </a:buClr>
              <a:buSzPct val="85000"/>
              <a:defRPr/>
            </a:pPr>
            <a:r>
              <a:rPr lang="en-US" altLang="ko-KR" dirty="0" smtClean="0">
                <a:latin typeface="HY강B" pitchFamily="18" charset="-127"/>
                <a:ea typeface="HY강B" pitchFamily="18" charset="-127"/>
              </a:rPr>
              <a:t>‘</a:t>
            </a:r>
            <a:r>
              <a:rPr lang="ko-KR" altLang="en-US" dirty="0" smtClean="0">
                <a:latin typeface="HY강B" pitchFamily="18" charset="-127"/>
                <a:ea typeface="HY강B" pitchFamily="18" charset="-127"/>
              </a:rPr>
              <a:t>기업윤리</a:t>
            </a:r>
            <a:r>
              <a:rPr lang="en-US" altLang="ko-KR" dirty="0" smtClean="0">
                <a:latin typeface="HY강B" pitchFamily="18" charset="-127"/>
                <a:ea typeface="HY강B" pitchFamily="18" charset="-127"/>
              </a:rPr>
              <a:t>’</a:t>
            </a:r>
            <a:r>
              <a:rPr lang="ko-KR" altLang="en-US" dirty="0" smtClean="0">
                <a:latin typeface="HY강B" pitchFamily="18" charset="-127"/>
                <a:ea typeface="HY강B" pitchFamily="18" charset="-127"/>
              </a:rPr>
              <a:t>를 최우선 가치로 생각하고</a:t>
            </a:r>
            <a:r>
              <a:rPr lang="en-US" altLang="ko-KR" dirty="0" smtClean="0">
                <a:latin typeface="HY강B" pitchFamily="18" charset="-127"/>
                <a:ea typeface="HY강B" pitchFamily="18" charset="-127"/>
              </a:rPr>
              <a:t>, </a:t>
            </a:r>
            <a:r>
              <a:rPr lang="ko-KR" altLang="en-US" dirty="0" smtClean="0">
                <a:latin typeface="HY강B" pitchFamily="18" charset="-127"/>
                <a:ea typeface="HY강B" pitchFamily="18" charset="-127"/>
              </a:rPr>
              <a:t>투명하고 공정하며 합리적인 업무수행을 추구하는 </a:t>
            </a:r>
            <a:endParaRPr lang="en-US" altLang="ko-KR" dirty="0" smtClean="0">
              <a:latin typeface="HY강B" pitchFamily="18" charset="-127"/>
              <a:ea typeface="HY강B" pitchFamily="18" charset="-127"/>
            </a:endParaRPr>
          </a:p>
          <a:p>
            <a:pPr marL="274320" lvl="0" indent="-274320" algn="ctr">
              <a:spcBef>
                <a:spcPct val="20000"/>
              </a:spcBef>
              <a:buClr>
                <a:schemeClr val="accent1"/>
              </a:buClr>
              <a:buSzPct val="85000"/>
              <a:defRPr/>
            </a:pPr>
            <a:r>
              <a:rPr lang="ko-KR" altLang="en-US" dirty="0" smtClean="0">
                <a:latin typeface="HY강B" pitchFamily="18" charset="-127"/>
                <a:ea typeface="HY강B" pitchFamily="18" charset="-127"/>
              </a:rPr>
              <a:t>경영정신을 의미한다</a:t>
            </a:r>
            <a:r>
              <a:rPr lang="en-US" altLang="ko-KR" dirty="0" smtClean="0">
                <a:latin typeface="HY강B" pitchFamily="18" charset="-127"/>
                <a:ea typeface="HY강B" pitchFamily="18" charset="-127"/>
              </a:rPr>
              <a:t>. </a:t>
            </a:r>
            <a:endParaRPr lang="ko-KR" altLang="en-US" b="1" dirty="0">
              <a:effectLst>
                <a:outerShdw blurRad="38100" dist="38100" dir="2700000" algn="tl">
                  <a:srgbClr val="000000">
                    <a:alpha val="43137"/>
                  </a:srgbClr>
                </a:outerShdw>
              </a:effectLst>
              <a:latin typeface="HY엽서M" pitchFamily="18" charset="-127"/>
              <a:ea typeface="HY엽서M" pitchFamily="18" charset="-127"/>
            </a:endParaRPr>
          </a:p>
        </p:txBody>
      </p:sp>
      <p:sp>
        <p:nvSpPr>
          <p:cNvPr id="106" name="내용 개체 틀 2"/>
          <p:cNvSpPr>
            <a:spLocks noGrp="1"/>
          </p:cNvSpPr>
          <p:nvPr>
            <p:ph sz="quarter" idx="1"/>
          </p:nvPr>
        </p:nvSpPr>
        <p:spPr>
          <a:xfrm>
            <a:off x="3131840" y="2420888"/>
            <a:ext cx="5616624" cy="1800200"/>
          </a:xfrm>
          <a:noFill/>
          <a:ln w="76200">
            <a:solidFill>
              <a:srgbClr val="0070C0"/>
            </a:solidFill>
            <a:prstDash val="sysDot"/>
          </a:ln>
        </p:spPr>
        <p:txBody>
          <a:bodyPr>
            <a:noAutofit/>
          </a:bodyPr>
          <a:lstStyle/>
          <a:p>
            <a:pPr algn="just">
              <a:lnSpc>
                <a:spcPts val="2100"/>
              </a:lnSpc>
              <a:buNone/>
            </a:pPr>
            <a:r>
              <a:rPr lang="ko-KR" altLang="en-US" sz="1800" b="1" dirty="0" smtClean="0">
                <a:solidFill>
                  <a:schemeClr val="tx2">
                    <a:lumMod val="50000"/>
                  </a:schemeClr>
                </a:solidFill>
                <a:latin typeface="HY엽서M" pitchFamily="18" charset="-127"/>
                <a:ea typeface="HY엽서M" pitchFamily="18" charset="-127"/>
              </a:rPr>
              <a:t>가치 지향 조직인 사회복지기관에서 </a:t>
            </a:r>
            <a:r>
              <a:rPr lang="en-US" altLang="ko-KR" sz="1800" b="1" dirty="0" smtClean="0">
                <a:solidFill>
                  <a:schemeClr val="tx2">
                    <a:lumMod val="50000"/>
                  </a:schemeClr>
                </a:solidFill>
                <a:latin typeface="HY엽서M" pitchFamily="18" charset="-127"/>
                <a:ea typeface="HY엽서M" pitchFamily="18" charset="-127"/>
              </a:rPr>
              <a:t>‘</a:t>
            </a:r>
            <a:r>
              <a:rPr lang="ko-KR" altLang="en-US" sz="1800" b="1" dirty="0" smtClean="0">
                <a:solidFill>
                  <a:schemeClr val="tx2">
                    <a:lumMod val="50000"/>
                  </a:schemeClr>
                </a:solidFill>
                <a:latin typeface="HY엽서M" pitchFamily="18" charset="-127"/>
                <a:ea typeface="HY엽서M" pitchFamily="18" charset="-127"/>
              </a:rPr>
              <a:t>윤리</a:t>
            </a:r>
            <a:r>
              <a:rPr lang="en-US" altLang="ko-KR" sz="1800" b="1" dirty="0" smtClean="0">
                <a:solidFill>
                  <a:schemeClr val="tx2">
                    <a:lumMod val="50000"/>
                  </a:schemeClr>
                </a:solidFill>
                <a:latin typeface="HY엽서M" pitchFamily="18" charset="-127"/>
                <a:ea typeface="HY엽서M" pitchFamily="18" charset="-127"/>
              </a:rPr>
              <a:t>’</a:t>
            </a:r>
            <a:r>
              <a:rPr lang="ko-KR" altLang="en-US" sz="1800" b="1" dirty="0" smtClean="0">
                <a:solidFill>
                  <a:schemeClr val="tx2">
                    <a:lumMod val="50000"/>
                  </a:schemeClr>
                </a:solidFill>
                <a:latin typeface="HY엽서M" pitchFamily="18" charset="-127"/>
                <a:ea typeface="HY엽서M" pitchFamily="18" charset="-127"/>
              </a:rPr>
              <a:t>는 기본 사명으로 사회복지사의 윤리 철학을 기준으로 삼고 있으며</a:t>
            </a:r>
            <a:r>
              <a:rPr lang="en-US" altLang="ko-KR" sz="1800" b="1" dirty="0" smtClean="0">
                <a:solidFill>
                  <a:schemeClr val="tx2">
                    <a:lumMod val="50000"/>
                  </a:schemeClr>
                </a:solidFill>
                <a:latin typeface="HY엽서M" pitchFamily="18" charset="-127"/>
                <a:ea typeface="HY엽서M" pitchFamily="18" charset="-127"/>
              </a:rPr>
              <a:t>, </a:t>
            </a:r>
            <a:r>
              <a:rPr lang="ko-KR" altLang="en-US" sz="1800" b="1" dirty="0" smtClean="0">
                <a:solidFill>
                  <a:schemeClr val="tx2">
                    <a:lumMod val="50000"/>
                  </a:schemeClr>
                </a:solidFill>
                <a:latin typeface="HY엽서M" pitchFamily="18" charset="-127"/>
                <a:ea typeface="HY엽서M" pitchFamily="18" charset="-127"/>
              </a:rPr>
              <a:t>사회복지기관에서 윤리경영이 필요한 것은 기업의 배경</a:t>
            </a:r>
            <a:r>
              <a:rPr lang="en-US" altLang="ko-KR" sz="1800" b="1" dirty="0" smtClean="0">
                <a:solidFill>
                  <a:schemeClr val="tx2">
                    <a:lumMod val="50000"/>
                  </a:schemeClr>
                </a:solidFill>
                <a:latin typeface="HY엽서M" pitchFamily="18" charset="-127"/>
                <a:ea typeface="HY엽서M" pitchFamily="18" charset="-127"/>
              </a:rPr>
              <a:t>(</a:t>
            </a:r>
            <a:r>
              <a:rPr lang="ko-KR" altLang="en-US" sz="1800" b="1" dirty="0" smtClean="0">
                <a:solidFill>
                  <a:schemeClr val="tx2">
                    <a:lumMod val="50000"/>
                  </a:schemeClr>
                </a:solidFill>
                <a:latin typeface="HY엽서M" pitchFamily="18" charset="-127"/>
                <a:ea typeface="HY엽서M" pitchFamily="18" charset="-127"/>
              </a:rPr>
              <a:t>생산성</a:t>
            </a:r>
            <a:r>
              <a:rPr lang="en-US" altLang="ko-KR" sz="1800" b="1" dirty="0" smtClean="0">
                <a:solidFill>
                  <a:schemeClr val="tx2">
                    <a:lumMod val="50000"/>
                  </a:schemeClr>
                </a:solidFill>
                <a:latin typeface="HY엽서M" pitchFamily="18" charset="-127"/>
                <a:ea typeface="HY엽서M" pitchFamily="18" charset="-127"/>
              </a:rPr>
              <a:t>, </a:t>
            </a:r>
            <a:r>
              <a:rPr lang="ko-KR" altLang="en-US" sz="1800" b="1" dirty="0" smtClean="0">
                <a:solidFill>
                  <a:schemeClr val="tx2">
                    <a:lumMod val="50000"/>
                  </a:schemeClr>
                </a:solidFill>
                <a:latin typeface="HY엽서M" pitchFamily="18" charset="-127"/>
                <a:ea typeface="HY엽서M" pitchFamily="18" charset="-127"/>
              </a:rPr>
              <a:t>사회관계</a:t>
            </a:r>
            <a:r>
              <a:rPr lang="en-US" altLang="ko-KR" sz="1800" b="1" dirty="0" smtClean="0">
                <a:solidFill>
                  <a:schemeClr val="tx2">
                    <a:lumMod val="50000"/>
                  </a:schemeClr>
                </a:solidFill>
                <a:latin typeface="HY엽서M" pitchFamily="18" charset="-127"/>
                <a:ea typeface="HY엽서M" pitchFamily="18" charset="-127"/>
              </a:rPr>
              <a:t>, </a:t>
            </a:r>
            <a:r>
              <a:rPr lang="ko-KR" altLang="en-US" sz="1800" b="1" dirty="0" smtClean="0">
                <a:solidFill>
                  <a:schemeClr val="tx2">
                    <a:lumMod val="50000"/>
                  </a:schemeClr>
                </a:solidFill>
                <a:latin typeface="HY엽서M" pitchFamily="18" charset="-127"/>
                <a:ea typeface="HY엽서M" pitchFamily="18" charset="-127"/>
              </a:rPr>
              <a:t>시장환경</a:t>
            </a:r>
            <a:r>
              <a:rPr lang="en-US" altLang="ko-KR" sz="1800" b="1" dirty="0" smtClean="0">
                <a:solidFill>
                  <a:schemeClr val="tx2">
                    <a:lumMod val="50000"/>
                  </a:schemeClr>
                </a:solidFill>
                <a:latin typeface="HY엽서M" pitchFamily="18" charset="-127"/>
                <a:ea typeface="HY엽서M" pitchFamily="18" charset="-127"/>
              </a:rPr>
              <a:t>)</a:t>
            </a:r>
            <a:r>
              <a:rPr lang="ko-KR" altLang="en-US" sz="1800" b="1" dirty="0" smtClean="0">
                <a:solidFill>
                  <a:schemeClr val="tx2">
                    <a:lumMod val="50000"/>
                  </a:schemeClr>
                </a:solidFill>
                <a:latin typeface="HY엽서M" pitchFamily="18" charset="-127"/>
                <a:ea typeface="HY엽서M" pitchFamily="18" charset="-127"/>
              </a:rPr>
              <a:t>과</a:t>
            </a:r>
            <a:r>
              <a:rPr lang="en-US" altLang="ko-KR" sz="1800" b="1" dirty="0" smtClean="0">
                <a:solidFill>
                  <a:schemeClr val="tx2">
                    <a:lumMod val="50000"/>
                  </a:schemeClr>
                </a:solidFill>
                <a:latin typeface="HY엽서M" pitchFamily="18" charset="-127"/>
                <a:ea typeface="HY엽서M" pitchFamily="18" charset="-127"/>
              </a:rPr>
              <a:t> </a:t>
            </a:r>
            <a:r>
              <a:rPr lang="ko-KR" altLang="en-US" sz="1800" b="1" dirty="0" smtClean="0">
                <a:solidFill>
                  <a:schemeClr val="tx2">
                    <a:lumMod val="50000"/>
                  </a:schemeClr>
                </a:solidFill>
                <a:latin typeface="HY엽서M" pitchFamily="18" charset="-127"/>
                <a:ea typeface="HY엽서M" pitchFamily="18" charset="-127"/>
              </a:rPr>
              <a:t>크게 다르지 않지만  사회복지기관은 태생적 특성상 도덕성이 우선된다</a:t>
            </a:r>
            <a:r>
              <a:rPr lang="en-US" altLang="ko-KR" sz="1800" b="1" dirty="0" smtClean="0">
                <a:solidFill>
                  <a:schemeClr val="tx2">
                    <a:lumMod val="50000"/>
                  </a:schemeClr>
                </a:solidFill>
                <a:latin typeface="HY엽서M" pitchFamily="18" charset="-127"/>
                <a:ea typeface="HY엽서M" pitchFamily="18" charset="-127"/>
              </a:rPr>
              <a:t>.</a:t>
            </a:r>
            <a:endParaRPr lang="ko-KR" altLang="en-US" sz="1800" dirty="0">
              <a:solidFill>
                <a:schemeClr val="tx2">
                  <a:lumMod val="50000"/>
                </a:schemeClr>
              </a:solidFill>
              <a:latin typeface="HY그래픽M" pitchFamily="18" charset="-127"/>
              <a:ea typeface="HY그래픽M" pitchFamily="18" charset="-127"/>
            </a:endParaRPr>
          </a:p>
        </p:txBody>
      </p:sp>
      <p:sp>
        <p:nvSpPr>
          <p:cNvPr id="9" name="직사각형 8"/>
          <p:cNvSpPr/>
          <p:nvPr/>
        </p:nvSpPr>
        <p:spPr>
          <a:xfrm>
            <a:off x="3131840" y="4437112"/>
            <a:ext cx="5616624" cy="1883593"/>
          </a:xfrm>
          <a:prstGeom prst="rect">
            <a:avLst/>
          </a:prstGeom>
          <a:noFill/>
          <a:ln w="76200">
            <a:solidFill>
              <a:srgbClr val="FF3399"/>
            </a:solidFill>
            <a:prstDash val="sysDot"/>
          </a:ln>
        </p:spPr>
        <p:txBody>
          <a:bodyPr wrap="square">
            <a:normAutofit/>
          </a:bodyPr>
          <a:lstStyle/>
          <a:p>
            <a:pPr marL="274320" lvl="0" indent="-274320" algn="ctr">
              <a:lnSpc>
                <a:spcPct val="120000"/>
              </a:lnSpc>
              <a:spcBef>
                <a:spcPct val="20000"/>
              </a:spcBef>
              <a:buClr>
                <a:schemeClr val="accent1"/>
              </a:buClr>
              <a:buSzPct val="85000"/>
              <a:defRPr/>
            </a:pPr>
            <a:endParaRPr lang="en-US" altLang="ko-KR" sz="400" dirty="0" smtClean="0">
              <a:latin typeface="HY강B" pitchFamily="18" charset="-127"/>
              <a:ea typeface="HY강B" pitchFamily="18" charset="-127"/>
            </a:endParaRPr>
          </a:p>
          <a:p>
            <a:pPr marL="274320" lvl="0" indent="-274320" algn="just">
              <a:spcBef>
                <a:spcPct val="20000"/>
              </a:spcBef>
              <a:buClr>
                <a:schemeClr val="accent1"/>
              </a:buClr>
              <a:buSzPct val="85000"/>
              <a:defRPr/>
            </a:pPr>
            <a:r>
              <a:rPr lang="ko-KR" altLang="en-US" dirty="0" smtClean="0">
                <a:latin typeface="HY강B" pitchFamily="18" charset="-127"/>
                <a:ea typeface="HY강B" pitchFamily="18" charset="-127"/>
              </a:rPr>
              <a:t> 이에 </a:t>
            </a:r>
            <a:r>
              <a:rPr lang="ko-KR" altLang="en-US" dirty="0" err="1" smtClean="0">
                <a:latin typeface="HY강B" pitchFamily="18" charset="-127"/>
                <a:ea typeface="HY강B" pitchFamily="18" charset="-127"/>
              </a:rPr>
              <a:t>성촌의집에서는</a:t>
            </a:r>
            <a:r>
              <a:rPr lang="ko-KR" altLang="en-US" dirty="0" smtClean="0">
                <a:latin typeface="HY강B" pitchFamily="18" charset="-127"/>
                <a:ea typeface="HY강B" pitchFamily="18" charset="-127"/>
              </a:rPr>
              <a:t> 윤리경영을 통해 우리 기관의 다양한 이해 관계자에 대한 추구이념을 충족시킴으로써 국민의 신뢰와 사랑을 받고 새로운 기관의 위상을 정립하여 지속적 발전을 도모하기 위함이며 조직의 경쟁력을 강화하고 지속적 성장을 위한 경영전략의 일환으로 제고하여 실천하고자 한다</a:t>
            </a:r>
            <a:r>
              <a:rPr lang="en-US" altLang="ko-KR" dirty="0" smtClean="0">
                <a:latin typeface="HY강B" pitchFamily="18" charset="-127"/>
                <a:ea typeface="HY강B" pitchFamily="18" charset="-127"/>
              </a:rPr>
              <a:t>. </a:t>
            </a:r>
            <a:endParaRPr lang="ko-KR" altLang="en-US" b="1" dirty="0">
              <a:effectLst>
                <a:outerShdw blurRad="38100" dist="38100" dir="2700000" algn="tl">
                  <a:srgbClr val="000000">
                    <a:alpha val="43137"/>
                  </a:srgbClr>
                </a:outerShdw>
              </a:effectLst>
              <a:latin typeface="HY엽서M" pitchFamily="18" charset="-127"/>
              <a:ea typeface="HY엽서M" pitchFamily="18"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79512" y="4958680"/>
            <a:ext cx="2650232" cy="702568"/>
          </a:xfrm>
        </p:spPr>
        <p:txBody>
          <a:bodyPr>
            <a:noAutofit/>
          </a:bodyPr>
          <a:lstStyle/>
          <a:p>
            <a:pPr algn="ct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윤리경영</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en-US" altLang="ko-KR" sz="3200" dirty="0" smtClean="0">
                <a:solidFill>
                  <a:srgbClr val="FFFF00"/>
                </a:solidFill>
                <a:latin typeface="HY헤드라인M" pitchFamily="18" charset="-127"/>
                <a:ea typeface="HY헤드라인M" pitchFamily="18" charset="-127"/>
              </a:rPr>
              <a:t>7</a:t>
            </a:r>
            <a:r>
              <a:rPr lang="ko-KR" altLang="en-US" sz="3200" dirty="0" smtClean="0">
                <a:solidFill>
                  <a:srgbClr val="FFFF00"/>
                </a:solidFill>
                <a:latin typeface="HY헤드라인M" pitchFamily="18" charset="-127"/>
                <a:ea typeface="HY헤드라인M" pitchFamily="18" charset="-127"/>
              </a:rPr>
              <a:t>대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실행체계에 근거한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600" dirty="0" smtClean="0">
                <a:solidFill>
                  <a:schemeClr val="tx1"/>
                </a:solidFill>
                <a:latin typeface="HY헤드라인M" pitchFamily="18" charset="-127"/>
                <a:ea typeface="HY헤드라인M" pitchFamily="18" charset="-127"/>
              </a:rPr>
              <a:t>실천 </a:t>
            </a:r>
            <a:r>
              <a:rPr lang="ko-KR" altLang="en-US" sz="3600" dirty="0" err="1" smtClean="0">
                <a:solidFill>
                  <a:schemeClr val="tx1"/>
                </a:solidFill>
                <a:latin typeface="HY헤드라인M" pitchFamily="18" charset="-127"/>
                <a:ea typeface="HY헤드라인M" pitchFamily="18" charset="-127"/>
              </a:rPr>
              <a:t>로드맵</a:t>
            </a:r>
            <a:r>
              <a:rPr lang="en-US" altLang="ko-KR" sz="4000" dirty="0" smtClean="0">
                <a:solidFill>
                  <a:srgbClr val="FFFF00"/>
                </a:solidFill>
                <a:latin typeface="HY헤드라인M" pitchFamily="18" charset="-127"/>
                <a:ea typeface="HY헤드라인M" pitchFamily="18" charset="-127"/>
              </a:rPr>
              <a:t/>
            </a:r>
            <a:br>
              <a:rPr lang="en-US" altLang="ko-KR" sz="4000" dirty="0" smtClean="0">
                <a:solidFill>
                  <a:srgbClr val="FFFF00"/>
                </a:solidFill>
                <a:latin typeface="HY헤드라인M" pitchFamily="18" charset="-127"/>
                <a:ea typeface="HY헤드라인M" pitchFamily="18" charset="-127"/>
              </a:rPr>
            </a:br>
            <a:r>
              <a:rPr lang="en-US" altLang="ko-KR" sz="4000" dirty="0" smtClean="0">
                <a:solidFill>
                  <a:srgbClr val="FFFF00"/>
                </a:solidFill>
                <a:latin typeface="HY헤드라인M" pitchFamily="18" charset="-127"/>
                <a:ea typeface="HY헤드라인M" pitchFamily="18" charset="-127"/>
              </a:rPr>
              <a:t/>
            </a:r>
            <a:br>
              <a:rPr lang="en-US" altLang="ko-KR" sz="4000" dirty="0" smtClean="0">
                <a:solidFill>
                  <a:srgbClr val="FFFF00"/>
                </a:solidFill>
                <a:latin typeface="HY헤드라인M" pitchFamily="18" charset="-127"/>
                <a:ea typeface="HY헤드라인M" pitchFamily="18" charset="-127"/>
              </a:rPr>
            </a:br>
            <a:endParaRPr lang="ko-KR" altLang="en-US" sz="4000" dirty="0">
              <a:solidFill>
                <a:srgbClr val="FFFF00"/>
              </a:solidFill>
              <a:latin typeface="HY헤드라인M" pitchFamily="18" charset="-127"/>
              <a:ea typeface="HY헤드라인M" pitchFamily="18" charset="-127"/>
            </a:endParaRPr>
          </a:p>
        </p:txBody>
      </p:sp>
      <p:pic>
        <p:nvPicPr>
          <p:cNvPr id="4099" name="Picture 3" descr="C:\Users\6\AppData\Local\Microsoft\Windows\Temporary Internet Files\Content.IE5\HBXCAQ1X\MC900370554[1].wmf"/>
          <p:cNvPicPr>
            <a:picLocks noChangeAspect="1" noChangeArrowheads="1"/>
          </p:cNvPicPr>
          <p:nvPr/>
        </p:nvPicPr>
        <p:blipFill>
          <a:blip r:embed="rId2" cstate="print"/>
          <a:srcRect/>
          <a:stretch>
            <a:fillRect/>
          </a:stretch>
        </p:blipFill>
        <p:spPr bwMode="auto">
          <a:xfrm>
            <a:off x="467544" y="5301208"/>
            <a:ext cx="1759665" cy="915218"/>
          </a:xfrm>
          <a:prstGeom prst="rect">
            <a:avLst/>
          </a:prstGeom>
          <a:noFill/>
        </p:spPr>
      </p:pic>
      <p:sp>
        <p:nvSpPr>
          <p:cNvPr id="6" name="슬라이드 번호 개체 틀 5"/>
          <p:cNvSpPr>
            <a:spLocks noGrp="1"/>
          </p:cNvSpPr>
          <p:nvPr>
            <p:ph type="sldNum" sz="quarter" idx="12"/>
          </p:nvPr>
        </p:nvSpPr>
        <p:spPr/>
        <p:txBody>
          <a:bodyPr/>
          <a:lstStyle/>
          <a:p>
            <a:fld id="{F540FCCE-116B-4AD4-B0F5-0D6ADA40B9E0}" type="slidenum">
              <a:rPr lang="ko-KR" altLang="en-US" smtClean="0"/>
              <a:pPr/>
              <a:t>3</a:t>
            </a:fld>
            <a:endParaRPr lang="ko-KR" altLang="en-US" dirty="0"/>
          </a:p>
        </p:txBody>
      </p:sp>
      <p:sp>
        <p:nvSpPr>
          <p:cNvPr id="9" name="직사각형 8"/>
          <p:cNvSpPr/>
          <p:nvPr/>
        </p:nvSpPr>
        <p:spPr>
          <a:xfrm>
            <a:off x="2915816" y="692696"/>
            <a:ext cx="6048672" cy="5760640"/>
          </a:xfrm>
          <a:prstGeom prst="rect">
            <a:avLst/>
          </a:prstGeom>
          <a:blipFill>
            <a:blip r:embed="rId3"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3" name="Picture 12" descr="22"/>
          <p:cNvPicPr>
            <a:picLocks noChangeAspect="1" noChangeArrowheads="1"/>
          </p:cNvPicPr>
          <p:nvPr/>
        </p:nvPicPr>
        <p:blipFill>
          <a:blip r:embed="rId4" cstate="print"/>
          <a:srcRect/>
          <a:stretch>
            <a:fillRect/>
          </a:stretch>
        </p:blipFill>
        <p:spPr bwMode="auto">
          <a:xfrm>
            <a:off x="5198293" y="2447603"/>
            <a:ext cx="252413" cy="252412"/>
          </a:xfrm>
          <a:prstGeom prst="rect">
            <a:avLst/>
          </a:prstGeom>
          <a:noFill/>
          <a:ln w="9525">
            <a:noFill/>
            <a:miter lim="800000"/>
            <a:headEnd/>
            <a:tailEnd/>
          </a:ln>
        </p:spPr>
      </p:pic>
      <p:sp>
        <p:nvSpPr>
          <p:cNvPr id="34" name="AutoShape 13"/>
          <p:cNvSpPr>
            <a:spLocks noChangeArrowheads="1"/>
          </p:cNvSpPr>
          <p:nvPr/>
        </p:nvSpPr>
        <p:spPr bwMode="auto">
          <a:xfrm>
            <a:off x="2915816" y="4005064"/>
            <a:ext cx="5832648" cy="2376264"/>
          </a:xfrm>
          <a:prstGeom prst="roundRect">
            <a:avLst>
              <a:gd name="adj" fmla="val 7935"/>
            </a:avLst>
          </a:prstGeom>
          <a:gradFill rotWithShape="0">
            <a:gsLst>
              <a:gs pos="0">
                <a:schemeClr val="bg1"/>
              </a:gs>
              <a:gs pos="100000">
                <a:srgbClr val="66FFFF"/>
              </a:gs>
            </a:gsLst>
            <a:path path="shape">
              <a:fillToRect l="50000" t="50000" r="50000" b="50000"/>
            </a:path>
          </a:gradFill>
          <a:ln w="25400">
            <a:solidFill>
              <a:srgbClr val="000066"/>
            </a:solidFill>
            <a:round/>
            <a:headEnd/>
            <a:tailEnd/>
          </a:ln>
        </p:spPr>
        <p:txBody>
          <a:bodyPr wrap="none" anchor="ctr"/>
          <a:lstStyle/>
          <a:p>
            <a:pPr algn="just">
              <a:lnSpc>
                <a:spcPct val="150000"/>
              </a:lnSpc>
            </a:pPr>
            <a:r>
              <a:rPr lang="ko-KR" altLang="en-US" sz="1800" b="1" dirty="0">
                <a:solidFill>
                  <a:schemeClr val="tx2"/>
                </a:solidFill>
              </a:rPr>
              <a:t> </a:t>
            </a:r>
            <a:endParaRPr lang="en-US" altLang="ko-KR" sz="1800" b="1" dirty="0" smtClean="0">
              <a:solidFill>
                <a:schemeClr val="tx2"/>
              </a:solidFill>
            </a:endParaRPr>
          </a:p>
          <a:p>
            <a:pPr algn="just">
              <a:lnSpc>
                <a:spcPct val="150000"/>
              </a:lnSpc>
              <a:buBlip>
                <a:blip r:embed="rId5"/>
              </a:buBlip>
            </a:pPr>
            <a:r>
              <a:rPr lang="ko-KR" altLang="en-US" sz="1800" b="1" dirty="0" smtClean="0">
                <a:solidFill>
                  <a:schemeClr val="tx2"/>
                </a:solidFill>
              </a:rPr>
              <a:t>기관장의 윤리경영 실천의지 전파</a:t>
            </a:r>
            <a:endParaRPr lang="en-US" altLang="ko-KR" sz="1800" b="1" dirty="0" smtClean="0">
              <a:solidFill>
                <a:schemeClr val="tx2"/>
              </a:solidFill>
            </a:endParaRPr>
          </a:p>
          <a:p>
            <a:pPr algn="just">
              <a:lnSpc>
                <a:spcPct val="150000"/>
              </a:lnSpc>
              <a:buBlip>
                <a:blip r:embed="rId5"/>
              </a:buBlip>
            </a:pPr>
            <a:r>
              <a:rPr lang="ko-KR" altLang="en-US" b="1" dirty="0" smtClean="0">
                <a:solidFill>
                  <a:schemeClr val="tx2"/>
                </a:solidFill>
              </a:rPr>
              <a:t>윤리경영 </a:t>
            </a:r>
            <a:r>
              <a:rPr lang="ko-KR" altLang="en-US" b="1" dirty="0" err="1" smtClean="0">
                <a:solidFill>
                  <a:schemeClr val="tx2"/>
                </a:solidFill>
              </a:rPr>
              <a:t>선포식</a:t>
            </a:r>
            <a:r>
              <a:rPr lang="ko-KR" altLang="en-US" b="1" dirty="0" smtClean="0">
                <a:solidFill>
                  <a:schemeClr val="tx2"/>
                </a:solidFill>
              </a:rPr>
              <a:t> 진행</a:t>
            </a:r>
            <a:endParaRPr lang="en-US" altLang="ko-KR" b="1" dirty="0" smtClean="0">
              <a:solidFill>
                <a:schemeClr val="tx2"/>
              </a:solidFill>
            </a:endParaRPr>
          </a:p>
          <a:p>
            <a:pPr algn="just">
              <a:lnSpc>
                <a:spcPct val="150000"/>
              </a:lnSpc>
              <a:buBlip>
                <a:blip r:embed="rId5"/>
              </a:buBlip>
            </a:pPr>
            <a:r>
              <a:rPr lang="ko-KR" altLang="en-US" sz="1800" b="1" dirty="0" smtClean="0">
                <a:solidFill>
                  <a:schemeClr val="tx2"/>
                </a:solidFill>
              </a:rPr>
              <a:t>윤리경영 추진조직의 역량 강화 및 윤리규범의 개정 보완</a:t>
            </a:r>
            <a:endParaRPr lang="en-US" altLang="ko-KR" sz="1800" b="1" dirty="0" smtClean="0">
              <a:solidFill>
                <a:schemeClr val="tx2"/>
              </a:solidFill>
            </a:endParaRPr>
          </a:p>
          <a:p>
            <a:pPr algn="just">
              <a:lnSpc>
                <a:spcPct val="150000"/>
              </a:lnSpc>
              <a:buBlip>
                <a:blip r:embed="rId5"/>
              </a:buBlip>
            </a:pPr>
            <a:r>
              <a:rPr lang="ko-KR" altLang="en-US" b="1" dirty="0" smtClean="0">
                <a:solidFill>
                  <a:schemeClr val="tx2"/>
                </a:solidFill>
              </a:rPr>
              <a:t>윤리경영 실천을 위한 커뮤니케이션 구축</a:t>
            </a:r>
            <a:endParaRPr lang="ko-KR" altLang="en-US" sz="1800" b="1" dirty="0">
              <a:solidFill>
                <a:schemeClr val="tx2"/>
              </a:solidFill>
            </a:endParaRPr>
          </a:p>
        </p:txBody>
      </p:sp>
      <p:sp>
        <p:nvSpPr>
          <p:cNvPr id="35" name="AutoShape 14"/>
          <p:cNvSpPr>
            <a:spLocks noChangeArrowheads="1"/>
          </p:cNvSpPr>
          <p:nvPr/>
        </p:nvSpPr>
        <p:spPr bwMode="auto">
          <a:xfrm>
            <a:off x="3059832" y="3573016"/>
            <a:ext cx="5616624" cy="864096"/>
          </a:xfrm>
          <a:prstGeom prst="roundRect">
            <a:avLst>
              <a:gd name="adj" fmla="val 50000"/>
            </a:avLst>
          </a:prstGeom>
          <a:solidFill>
            <a:srgbClr val="FFFF99"/>
          </a:solidFill>
          <a:ln w="25400">
            <a:noFill/>
            <a:round/>
            <a:headEnd/>
            <a:tailEnd/>
          </a:ln>
          <a:effectLst>
            <a:outerShdw dist="107763" dir="2700000" algn="ctr" rotWithShape="0">
              <a:schemeClr val="bg2">
                <a:alpha val="50000"/>
              </a:schemeClr>
            </a:outerShdw>
          </a:effectLst>
        </p:spPr>
        <p:txBody>
          <a:bodyPr lIns="36000" tIns="36000" rIns="36000" bIns="36000" anchor="ctr"/>
          <a:lstStyle/>
          <a:p>
            <a:pPr algn="ctr">
              <a:lnSpc>
                <a:spcPct val="150000"/>
              </a:lnSpc>
              <a:defRPr/>
            </a:pPr>
            <a:r>
              <a:rPr lang="en-US" altLang="ko-KR" b="1" dirty="0" smtClean="0">
                <a:latin typeface="DX모던고딕RoundB" pitchFamily="18" charset="-127"/>
                <a:ea typeface="DX모던고딕RoundB" pitchFamily="18" charset="-127"/>
              </a:rPr>
              <a:t>2016.07~2017.06</a:t>
            </a:r>
          </a:p>
          <a:p>
            <a:pPr algn="ctr">
              <a:lnSpc>
                <a:spcPct val="150000"/>
              </a:lnSpc>
              <a:defRPr/>
            </a:pPr>
            <a:r>
              <a:rPr lang="ko-KR" altLang="en-US" b="1" dirty="0" smtClean="0">
                <a:latin typeface="DX모던고딕RoundB" pitchFamily="18" charset="-127"/>
                <a:ea typeface="DX모던고딕RoundB" pitchFamily="18" charset="-127"/>
              </a:rPr>
              <a:t>윤리경영제도 및 시스템 발전과 윤리의식 강화</a:t>
            </a:r>
            <a:endParaRPr lang="ko-KR" altLang="en-US" b="1" dirty="0">
              <a:latin typeface="DX모던고딕RoundB" pitchFamily="18" charset="-127"/>
              <a:ea typeface="DX모던고딕RoundB" pitchFamily="18" charset="-127"/>
            </a:endParaRPr>
          </a:p>
        </p:txBody>
      </p:sp>
      <p:sp>
        <p:nvSpPr>
          <p:cNvPr id="44" name="AutoShape 4"/>
          <p:cNvSpPr>
            <a:spLocks noChangeArrowheads="1"/>
          </p:cNvSpPr>
          <p:nvPr/>
        </p:nvSpPr>
        <p:spPr bwMode="auto">
          <a:xfrm>
            <a:off x="2915816" y="1484784"/>
            <a:ext cx="5976664" cy="1800200"/>
          </a:xfrm>
          <a:prstGeom prst="roundRect">
            <a:avLst>
              <a:gd name="adj" fmla="val 7935"/>
            </a:avLst>
          </a:prstGeom>
          <a:gradFill rotWithShape="0">
            <a:gsLst>
              <a:gs pos="0">
                <a:schemeClr val="bg1"/>
              </a:gs>
              <a:gs pos="100000">
                <a:srgbClr val="66FFFF"/>
              </a:gs>
            </a:gsLst>
            <a:path path="shape">
              <a:fillToRect l="50000" t="50000" r="50000" b="50000"/>
            </a:path>
          </a:gradFill>
          <a:ln w="25400">
            <a:solidFill>
              <a:srgbClr val="000066"/>
            </a:solidFill>
            <a:round/>
            <a:headEnd/>
            <a:tailEnd/>
          </a:ln>
        </p:spPr>
        <p:txBody>
          <a:bodyPr wrap="none" anchor="ctr"/>
          <a:lstStyle/>
          <a:p>
            <a:pPr algn="just">
              <a:lnSpc>
                <a:spcPct val="150000"/>
              </a:lnSpc>
              <a:buBlip>
                <a:blip r:embed="rId5"/>
              </a:buBlip>
            </a:pPr>
            <a:r>
              <a:rPr lang="ko-KR" altLang="en-US" sz="1800" b="1" dirty="0" smtClean="0">
                <a:solidFill>
                  <a:schemeClr val="tx2"/>
                </a:solidFill>
              </a:rPr>
              <a:t> 기관장의 윤리경영 실천의지 선포</a:t>
            </a:r>
            <a:endParaRPr lang="en-US" altLang="ko-KR" sz="1800" b="1" dirty="0" smtClean="0">
              <a:solidFill>
                <a:schemeClr val="tx2"/>
              </a:solidFill>
            </a:endParaRPr>
          </a:p>
          <a:p>
            <a:pPr algn="just">
              <a:lnSpc>
                <a:spcPct val="150000"/>
              </a:lnSpc>
              <a:buBlip>
                <a:blip r:embed="rId5"/>
              </a:buBlip>
            </a:pPr>
            <a:r>
              <a:rPr lang="ko-KR" altLang="en-US" b="1" dirty="0" smtClean="0">
                <a:solidFill>
                  <a:schemeClr val="tx2"/>
                </a:solidFill>
              </a:rPr>
              <a:t>이용자 중심의 서비스 지원체계 점검 및 확대</a:t>
            </a:r>
            <a:endParaRPr lang="en-US" altLang="ko-KR" b="1" dirty="0" smtClean="0">
              <a:solidFill>
                <a:schemeClr val="tx2"/>
              </a:solidFill>
            </a:endParaRPr>
          </a:p>
          <a:p>
            <a:pPr algn="just">
              <a:lnSpc>
                <a:spcPct val="150000"/>
              </a:lnSpc>
              <a:buBlip>
                <a:blip r:embed="rId5"/>
              </a:buBlip>
            </a:pPr>
            <a:r>
              <a:rPr lang="en-US" altLang="ko-KR" sz="1800" b="1" dirty="0" smtClean="0">
                <a:solidFill>
                  <a:schemeClr val="tx2"/>
                </a:solidFill>
              </a:rPr>
              <a:t> </a:t>
            </a:r>
            <a:r>
              <a:rPr lang="ko-KR" altLang="en-US" sz="1800" b="1" dirty="0" smtClean="0">
                <a:solidFill>
                  <a:schemeClr val="tx2"/>
                </a:solidFill>
              </a:rPr>
              <a:t>직원 능력향상 및 사기진작을 위한 프로그램 확대</a:t>
            </a:r>
            <a:endParaRPr lang="en-US" altLang="ko-KR" sz="1800" b="1" dirty="0">
              <a:solidFill>
                <a:schemeClr val="tx2"/>
              </a:solidFill>
            </a:endParaRPr>
          </a:p>
        </p:txBody>
      </p:sp>
      <p:sp>
        <p:nvSpPr>
          <p:cNvPr id="45" name="AutoShape 5"/>
          <p:cNvSpPr>
            <a:spLocks noChangeArrowheads="1"/>
          </p:cNvSpPr>
          <p:nvPr/>
        </p:nvSpPr>
        <p:spPr bwMode="auto">
          <a:xfrm>
            <a:off x="3203848" y="836712"/>
            <a:ext cx="5472608" cy="864096"/>
          </a:xfrm>
          <a:prstGeom prst="roundRect">
            <a:avLst>
              <a:gd name="adj" fmla="val 50000"/>
            </a:avLst>
          </a:prstGeom>
          <a:solidFill>
            <a:srgbClr val="FFFF99"/>
          </a:solidFill>
          <a:ln w="25400">
            <a:noFill/>
            <a:round/>
            <a:headEnd/>
            <a:tailEnd/>
          </a:ln>
          <a:effectLst>
            <a:outerShdw dist="107763" dir="2700000" algn="ctr" rotWithShape="0">
              <a:schemeClr val="bg2">
                <a:alpha val="50000"/>
              </a:schemeClr>
            </a:outerShdw>
          </a:effectLst>
        </p:spPr>
        <p:txBody>
          <a:bodyPr lIns="36000" tIns="36000" rIns="36000" bIns="36000" anchor="ctr"/>
          <a:lstStyle/>
          <a:p>
            <a:pPr algn="ctr">
              <a:lnSpc>
                <a:spcPct val="150000"/>
              </a:lnSpc>
              <a:defRPr/>
            </a:pPr>
            <a:r>
              <a:rPr lang="en-US" altLang="ko-KR" sz="1800" b="1" dirty="0" smtClean="0">
                <a:latin typeface="DX모던고딕RoundB" pitchFamily="18" charset="-127"/>
                <a:ea typeface="DX모던고딕RoundB" pitchFamily="18" charset="-127"/>
              </a:rPr>
              <a:t>2015.08 </a:t>
            </a:r>
            <a:r>
              <a:rPr lang="en-US" altLang="ko-KR" b="1" dirty="0" smtClean="0">
                <a:latin typeface="DX모던고딕RoundB" pitchFamily="18" charset="-127"/>
                <a:ea typeface="DX모던고딕RoundB" pitchFamily="18" charset="-127"/>
              </a:rPr>
              <a:t>~ </a:t>
            </a:r>
            <a:r>
              <a:rPr lang="en-US" altLang="ko-KR" sz="1800" b="1" dirty="0" smtClean="0">
                <a:latin typeface="DX모던고딕RoundB" pitchFamily="18" charset="-127"/>
                <a:ea typeface="DX모던고딕RoundB" pitchFamily="18" charset="-127"/>
              </a:rPr>
              <a:t>2016.06 </a:t>
            </a:r>
          </a:p>
          <a:p>
            <a:pPr algn="ctr">
              <a:lnSpc>
                <a:spcPct val="150000"/>
              </a:lnSpc>
              <a:defRPr/>
            </a:pPr>
            <a:r>
              <a:rPr lang="ko-KR" altLang="en-US" sz="1800" b="1" dirty="0" smtClean="0">
                <a:latin typeface="DX모던고딕RoundB" pitchFamily="18" charset="-127"/>
                <a:ea typeface="DX모던고딕RoundB" pitchFamily="18" charset="-127"/>
              </a:rPr>
              <a:t>윤리경영 제도 및 시스템 구축</a:t>
            </a:r>
            <a:endParaRPr lang="en-US" altLang="ko-KR" sz="1500" b="1" dirty="0">
              <a:latin typeface="DX모던고딕RoundB" pitchFamily="18" charset="-127"/>
              <a:ea typeface="DX모던고딕RoundB" pitchFamily="18" charset="-127"/>
            </a:endParaRPr>
          </a:p>
        </p:txBody>
      </p:sp>
      <p:sp>
        <p:nvSpPr>
          <p:cNvPr id="42" name="AutoShape 25"/>
          <p:cNvSpPr>
            <a:spLocks noChangeArrowheads="1"/>
          </p:cNvSpPr>
          <p:nvPr/>
        </p:nvSpPr>
        <p:spPr bwMode="auto">
          <a:xfrm rot="5400000">
            <a:off x="5713238" y="3130897"/>
            <a:ext cx="381000" cy="503237"/>
          </a:xfrm>
          <a:prstGeom prst="rightArrow">
            <a:avLst>
              <a:gd name="adj1" fmla="val 39565"/>
              <a:gd name="adj2" fmla="val 47514"/>
            </a:avLst>
          </a:prstGeom>
          <a:gradFill rotWithShape="1">
            <a:gsLst>
              <a:gs pos="0">
                <a:srgbClr val="D7D7FF"/>
              </a:gs>
              <a:gs pos="100000">
                <a:srgbClr val="0000FF"/>
              </a:gs>
            </a:gsLst>
            <a:lin ang="0" scaled="1"/>
          </a:gradFill>
          <a:ln w="9525">
            <a:noFill/>
            <a:miter lim="800000"/>
            <a:headEnd/>
            <a:tailEnd/>
          </a:ln>
        </p:spPr>
        <p:txBody>
          <a:bodyPr wrap="none" anchor="ctr"/>
          <a:lstStyle/>
          <a:p>
            <a:pPr eaLnBrk="0" latinLnBrk="0" hangingPunct="0">
              <a:buFontTx/>
              <a:buChar char="•"/>
            </a:pPr>
            <a:endParaRPr kumimoji="0" lang="ko-KR" altLang="en-US" sz="200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79512" y="4725144"/>
            <a:ext cx="2650232" cy="702568"/>
          </a:xfrm>
        </p:spPr>
        <p:txBody>
          <a:bodyPr>
            <a:noAutofit/>
          </a:bodyPr>
          <a:lstStyle/>
          <a:p>
            <a:pPr algn="ct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 윤리경영</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en-US" altLang="ko-KR" sz="3200" dirty="0" smtClean="0">
                <a:solidFill>
                  <a:srgbClr val="FFFF00"/>
                </a:solidFill>
                <a:latin typeface="HY헤드라인M" pitchFamily="18" charset="-127"/>
                <a:ea typeface="HY헤드라인M" pitchFamily="18" charset="-127"/>
              </a:rPr>
              <a:t>7</a:t>
            </a:r>
            <a:r>
              <a:rPr lang="ko-KR" altLang="en-US" sz="3200" dirty="0" smtClean="0">
                <a:solidFill>
                  <a:srgbClr val="FFFF00"/>
                </a:solidFill>
                <a:latin typeface="HY헤드라인M" pitchFamily="18" charset="-127"/>
                <a:ea typeface="HY헤드라인M" pitchFamily="18" charset="-127"/>
              </a:rPr>
              <a:t>대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200" dirty="0" smtClean="0">
                <a:solidFill>
                  <a:srgbClr val="FFFF00"/>
                </a:solidFill>
                <a:latin typeface="HY헤드라인M" pitchFamily="18" charset="-127"/>
                <a:ea typeface="HY헤드라인M" pitchFamily="18" charset="-127"/>
              </a:rPr>
              <a:t>실행체계에 근거한 </a:t>
            </a: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en-US" altLang="ko-KR" sz="3200" dirty="0" smtClean="0">
                <a:solidFill>
                  <a:srgbClr val="FFFF00"/>
                </a:solidFill>
                <a:latin typeface="HY헤드라인M" pitchFamily="18" charset="-127"/>
                <a:ea typeface="HY헤드라인M" pitchFamily="18" charset="-127"/>
              </a:rPr>
              <a:t/>
            </a:r>
            <a:br>
              <a:rPr lang="en-US" altLang="ko-KR" sz="3200" dirty="0" smtClean="0">
                <a:solidFill>
                  <a:srgbClr val="FFFF00"/>
                </a:solidFill>
                <a:latin typeface="HY헤드라인M" pitchFamily="18" charset="-127"/>
                <a:ea typeface="HY헤드라인M" pitchFamily="18" charset="-127"/>
              </a:rPr>
            </a:br>
            <a:r>
              <a:rPr lang="ko-KR" altLang="en-US" sz="3600" dirty="0" smtClean="0">
                <a:solidFill>
                  <a:schemeClr val="tx1"/>
                </a:solidFill>
                <a:latin typeface="HY헤드라인M" pitchFamily="18" charset="-127"/>
                <a:ea typeface="HY헤드라인M" pitchFamily="18" charset="-127"/>
              </a:rPr>
              <a:t>실천 </a:t>
            </a:r>
            <a:r>
              <a:rPr lang="ko-KR" altLang="en-US" sz="3600" dirty="0" err="1" smtClean="0">
                <a:solidFill>
                  <a:schemeClr val="tx1"/>
                </a:solidFill>
                <a:latin typeface="HY헤드라인M" pitchFamily="18" charset="-127"/>
                <a:ea typeface="HY헤드라인M" pitchFamily="18" charset="-127"/>
              </a:rPr>
              <a:t>로드맵</a:t>
            </a:r>
            <a:r>
              <a:rPr lang="en-US" altLang="ko-KR" sz="4000" dirty="0" smtClean="0">
                <a:solidFill>
                  <a:srgbClr val="FFFF00"/>
                </a:solidFill>
                <a:latin typeface="HY헤드라인M" pitchFamily="18" charset="-127"/>
                <a:ea typeface="HY헤드라인M" pitchFamily="18" charset="-127"/>
              </a:rPr>
              <a:t/>
            </a:r>
            <a:br>
              <a:rPr lang="en-US" altLang="ko-KR" sz="4000" dirty="0" smtClean="0">
                <a:solidFill>
                  <a:srgbClr val="FFFF00"/>
                </a:solidFill>
                <a:latin typeface="HY헤드라인M" pitchFamily="18" charset="-127"/>
                <a:ea typeface="HY헤드라인M" pitchFamily="18" charset="-127"/>
              </a:rPr>
            </a:br>
            <a:r>
              <a:rPr lang="en-US" altLang="ko-KR" sz="4000" dirty="0" smtClean="0">
                <a:solidFill>
                  <a:srgbClr val="FFFF00"/>
                </a:solidFill>
                <a:latin typeface="HY헤드라인M" pitchFamily="18" charset="-127"/>
                <a:ea typeface="HY헤드라인M" pitchFamily="18" charset="-127"/>
              </a:rPr>
              <a:t/>
            </a:r>
            <a:br>
              <a:rPr lang="en-US" altLang="ko-KR" sz="4000" dirty="0" smtClean="0">
                <a:solidFill>
                  <a:srgbClr val="FFFF00"/>
                </a:solidFill>
                <a:latin typeface="HY헤드라인M" pitchFamily="18" charset="-127"/>
                <a:ea typeface="HY헤드라인M" pitchFamily="18" charset="-127"/>
              </a:rPr>
            </a:br>
            <a:endParaRPr lang="ko-KR" altLang="en-US" sz="4000" dirty="0">
              <a:solidFill>
                <a:srgbClr val="FFFF00"/>
              </a:solidFill>
              <a:latin typeface="HY헤드라인M" pitchFamily="18" charset="-127"/>
              <a:ea typeface="HY헤드라인M" pitchFamily="18" charset="-127"/>
            </a:endParaRPr>
          </a:p>
        </p:txBody>
      </p:sp>
      <p:pic>
        <p:nvPicPr>
          <p:cNvPr id="4099" name="Picture 3" descr="C:\Users\6\AppData\Local\Microsoft\Windows\Temporary Internet Files\Content.IE5\HBXCAQ1X\MC900370554[1].wmf"/>
          <p:cNvPicPr>
            <a:picLocks noChangeAspect="1" noChangeArrowheads="1"/>
          </p:cNvPicPr>
          <p:nvPr/>
        </p:nvPicPr>
        <p:blipFill>
          <a:blip r:embed="rId2" cstate="print"/>
          <a:srcRect/>
          <a:stretch>
            <a:fillRect/>
          </a:stretch>
        </p:blipFill>
        <p:spPr bwMode="auto">
          <a:xfrm>
            <a:off x="467544" y="5301208"/>
            <a:ext cx="1759665" cy="915218"/>
          </a:xfrm>
          <a:prstGeom prst="rect">
            <a:avLst/>
          </a:prstGeom>
          <a:noFill/>
        </p:spPr>
      </p:pic>
      <p:sp>
        <p:nvSpPr>
          <p:cNvPr id="6" name="슬라이드 번호 개체 틀 5"/>
          <p:cNvSpPr>
            <a:spLocks noGrp="1"/>
          </p:cNvSpPr>
          <p:nvPr>
            <p:ph type="sldNum" sz="quarter" idx="12"/>
          </p:nvPr>
        </p:nvSpPr>
        <p:spPr/>
        <p:txBody>
          <a:bodyPr/>
          <a:lstStyle/>
          <a:p>
            <a:fld id="{F540FCCE-116B-4AD4-B0F5-0D6ADA40B9E0}" type="slidenum">
              <a:rPr lang="ko-KR" altLang="en-US" smtClean="0"/>
              <a:pPr/>
              <a:t>4</a:t>
            </a:fld>
            <a:endParaRPr lang="ko-KR" altLang="en-US" dirty="0"/>
          </a:p>
        </p:txBody>
      </p:sp>
      <p:sp>
        <p:nvSpPr>
          <p:cNvPr id="9" name="직사각형 8"/>
          <p:cNvSpPr/>
          <p:nvPr/>
        </p:nvSpPr>
        <p:spPr>
          <a:xfrm>
            <a:off x="2915816" y="692696"/>
            <a:ext cx="6048672" cy="5760640"/>
          </a:xfrm>
          <a:prstGeom prst="rect">
            <a:avLst/>
          </a:prstGeom>
          <a:blipFill>
            <a:blip r:embed="rId3"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AutoShape 13"/>
          <p:cNvSpPr>
            <a:spLocks noChangeArrowheads="1"/>
          </p:cNvSpPr>
          <p:nvPr/>
        </p:nvSpPr>
        <p:spPr bwMode="auto">
          <a:xfrm>
            <a:off x="2987824" y="2636912"/>
            <a:ext cx="5832648" cy="2592288"/>
          </a:xfrm>
          <a:prstGeom prst="roundRect">
            <a:avLst>
              <a:gd name="adj" fmla="val 7935"/>
            </a:avLst>
          </a:prstGeom>
          <a:gradFill rotWithShape="0">
            <a:gsLst>
              <a:gs pos="0">
                <a:schemeClr val="bg1"/>
              </a:gs>
              <a:gs pos="100000">
                <a:srgbClr val="66FFFF"/>
              </a:gs>
            </a:gsLst>
            <a:path path="shape">
              <a:fillToRect l="50000" t="50000" r="50000" b="50000"/>
            </a:path>
          </a:gradFill>
          <a:ln w="25400">
            <a:solidFill>
              <a:srgbClr val="000066"/>
            </a:solidFill>
            <a:round/>
            <a:headEnd/>
            <a:tailEnd/>
          </a:ln>
        </p:spPr>
        <p:txBody>
          <a:bodyPr wrap="none" anchor="ctr"/>
          <a:lstStyle/>
          <a:p>
            <a:pPr algn="just">
              <a:lnSpc>
                <a:spcPct val="150000"/>
              </a:lnSpc>
            </a:pPr>
            <a:r>
              <a:rPr lang="ko-KR" altLang="en-US" sz="1800" b="1" dirty="0">
                <a:solidFill>
                  <a:schemeClr val="tx2"/>
                </a:solidFill>
              </a:rPr>
              <a:t> </a:t>
            </a:r>
            <a:endParaRPr lang="en-US" altLang="ko-KR" sz="1800" b="1" dirty="0" smtClean="0">
              <a:solidFill>
                <a:schemeClr val="tx2"/>
              </a:solidFill>
            </a:endParaRPr>
          </a:p>
          <a:p>
            <a:pPr algn="just">
              <a:lnSpc>
                <a:spcPct val="150000"/>
              </a:lnSpc>
              <a:buBlip>
                <a:blip r:embed="rId4"/>
              </a:buBlip>
            </a:pPr>
            <a:r>
              <a:rPr lang="ko-KR" altLang="en-US" sz="1800" b="1" dirty="0" smtClean="0">
                <a:solidFill>
                  <a:schemeClr val="tx2"/>
                </a:solidFill>
              </a:rPr>
              <a:t>구성원 공감대 확보를 위한 윤리경영 커뮤니케이션 강화</a:t>
            </a:r>
            <a:endParaRPr lang="en-US" altLang="ko-KR" sz="1800" b="1" dirty="0" smtClean="0">
              <a:solidFill>
                <a:schemeClr val="tx2"/>
              </a:solidFill>
            </a:endParaRPr>
          </a:p>
          <a:p>
            <a:pPr algn="just">
              <a:lnSpc>
                <a:spcPct val="150000"/>
              </a:lnSpc>
              <a:buBlip>
                <a:blip r:embed="rId4"/>
              </a:buBlip>
            </a:pPr>
            <a:r>
              <a:rPr lang="ko-KR" altLang="en-US" b="1" dirty="0" err="1" smtClean="0">
                <a:solidFill>
                  <a:schemeClr val="tx2"/>
                </a:solidFill>
              </a:rPr>
              <a:t>헬프라인</a:t>
            </a:r>
            <a:r>
              <a:rPr lang="ko-KR" altLang="en-US" b="1" dirty="0" smtClean="0">
                <a:solidFill>
                  <a:schemeClr val="tx2"/>
                </a:solidFill>
              </a:rPr>
              <a:t> 시스템</a:t>
            </a:r>
            <a:r>
              <a:rPr lang="en-US" altLang="ko-KR" b="1" dirty="0" smtClean="0">
                <a:solidFill>
                  <a:schemeClr val="tx2"/>
                </a:solidFill>
              </a:rPr>
              <a:t>(Help-line  system) </a:t>
            </a:r>
            <a:r>
              <a:rPr lang="ko-KR" altLang="en-US" b="1" dirty="0" smtClean="0">
                <a:solidFill>
                  <a:schemeClr val="tx2"/>
                </a:solidFill>
              </a:rPr>
              <a:t>확산</a:t>
            </a:r>
            <a:endParaRPr lang="en-US" altLang="ko-KR" b="1" dirty="0" smtClean="0">
              <a:solidFill>
                <a:schemeClr val="tx2"/>
              </a:solidFill>
            </a:endParaRPr>
          </a:p>
          <a:p>
            <a:pPr algn="just">
              <a:lnSpc>
                <a:spcPct val="150000"/>
              </a:lnSpc>
              <a:buBlip>
                <a:blip r:embed="rId4"/>
              </a:buBlip>
            </a:pPr>
            <a:r>
              <a:rPr lang="ko-KR" altLang="en-US" sz="1800" b="1" dirty="0" smtClean="0">
                <a:solidFill>
                  <a:schemeClr val="tx2"/>
                </a:solidFill>
              </a:rPr>
              <a:t>지속적인 윤리경영 교육 시행 및 차별화</a:t>
            </a:r>
            <a:endParaRPr lang="en-US" altLang="ko-KR" sz="1800" b="1" dirty="0" smtClean="0">
              <a:solidFill>
                <a:schemeClr val="tx2"/>
              </a:solidFill>
            </a:endParaRPr>
          </a:p>
          <a:p>
            <a:pPr algn="just">
              <a:lnSpc>
                <a:spcPct val="150000"/>
              </a:lnSpc>
              <a:buBlip>
                <a:blip r:embed="rId4"/>
              </a:buBlip>
            </a:pPr>
            <a:r>
              <a:rPr lang="ko-KR" altLang="en-US" b="1" dirty="0" smtClean="0">
                <a:solidFill>
                  <a:schemeClr val="tx2"/>
                </a:solidFill>
              </a:rPr>
              <a:t>윤리경영을 위한 사회적 네트워킹 확대</a:t>
            </a:r>
            <a:endParaRPr lang="ko-KR" altLang="en-US" sz="1800" b="1" dirty="0">
              <a:solidFill>
                <a:schemeClr val="tx2"/>
              </a:solidFill>
            </a:endParaRPr>
          </a:p>
        </p:txBody>
      </p:sp>
      <p:sp>
        <p:nvSpPr>
          <p:cNvPr id="35" name="AutoShape 14"/>
          <p:cNvSpPr>
            <a:spLocks noChangeArrowheads="1"/>
          </p:cNvSpPr>
          <p:nvPr/>
        </p:nvSpPr>
        <p:spPr bwMode="auto">
          <a:xfrm>
            <a:off x="3131840" y="2060848"/>
            <a:ext cx="5616624" cy="1008112"/>
          </a:xfrm>
          <a:prstGeom prst="roundRect">
            <a:avLst>
              <a:gd name="adj" fmla="val 50000"/>
            </a:avLst>
          </a:prstGeom>
          <a:solidFill>
            <a:srgbClr val="FFFF99"/>
          </a:solidFill>
          <a:ln w="25400">
            <a:noFill/>
            <a:round/>
            <a:headEnd/>
            <a:tailEnd/>
          </a:ln>
          <a:effectLst>
            <a:outerShdw dist="107763" dir="2700000" algn="ctr" rotWithShape="0">
              <a:schemeClr val="bg2">
                <a:alpha val="50000"/>
              </a:schemeClr>
            </a:outerShdw>
          </a:effectLst>
        </p:spPr>
        <p:txBody>
          <a:bodyPr lIns="36000" tIns="36000" rIns="36000" bIns="36000" anchor="ctr"/>
          <a:lstStyle/>
          <a:p>
            <a:pPr algn="ctr">
              <a:lnSpc>
                <a:spcPct val="150000"/>
              </a:lnSpc>
              <a:defRPr/>
            </a:pPr>
            <a:r>
              <a:rPr lang="en-US" altLang="ko-KR" b="1" dirty="0" smtClean="0">
                <a:latin typeface="DX모던고딕RoundB" pitchFamily="18" charset="-127"/>
                <a:ea typeface="DX모던고딕RoundB" pitchFamily="18" charset="-127"/>
              </a:rPr>
              <a:t>2017.07~2018.12</a:t>
            </a:r>
          </a:p>
          <a:p>
            <a:pPr algn="ctr">
              <a:lnSpc>
                <a:spcPct val="150000"/>
              </a:lnSpc>
              <a:defRPr/>
            </a:pPr>
            <a:r>
              <a:rPr lang="ko-KR" altLang="en-US" b="1" dirty="0" smtClean="0">
                <a:latin typeface="DX모던고딕RoundB" pitchFamily="18" charset="-127"/>
                <a:ea typeface="DX모던고딕RoundB" pitchFamily="18" charset="-127"/>
              </a:rPr>
              <a:t>윤리경영제도 및 시스템 발전과 윤리의식 강화</a:t>
            </a:r>
            <a:endParaRPr lang="ko-KR" altLang="en-US" b="1" dirty="0">
              <a:latin typeface="DX모던고딕RoundB" pitchFamily="18" charset="-127"/>
              <a:ea typeface="DX모던고딕RoundB" pitchFamily="18" charset="-127"/>
            </a:endParaRPr>
          </a:p>
        </p:txBody>
      </p:sp>
      <p:sp>
        <p:nvSpPr>
          <p:cNvPr id="14" name="AutoShape 25"/>
          <p:cNvSpPr>
            <a:spLocks noChangeArrowheads="1"/>
          </p:cNvSpPr>
          <p:nvPr/>
        </p:nvSpPr>
        <p:spPr bwMode="auto">
          <a:xfrm rot="5400000">
            <a:off x="5569222" y="1258689"/>
            <a:ext cx="381000" cy="503237"/>
          </a:xfrm>
          <a:prstGeom prst="rightArrow">
            <a:avLst>
              <a:gd name="adj1" fmla="val 39565"/>
              <a:gd name="adj2" fmla="val 47514"/>
            </a:avLst>
          </a:prstGeom>
          <a:gradFill rotWithShape="1">
            <a:gsLst>
              <a:gs pos="0">
                <a:srgbClr val="D7D7FF"/>
              </a:gs>
              <a:gs pos="100000">
                <a:srgbClr val="0000FF"/>
              </a:gs>
            </a:gsLst>
            <a:lin ang="0" scaled="1"/>
          </a:gradFill>
          <a:ln w="9525">
            <a:noFill/>
            <a:miter lim="800000"/>
            <a:headEnd/>
            <a:tailEnd/>
          </a:ln>
        </p:spPr>
        <p:txBody>
          <a:bodyPr wrap="none" anchor="ctr"/>
          <a:lstStyle/>
          <a:p>
            <a:pPr eaLnBrk="0" latinLnBrk="0" hangingPunct="0">
              <a:buFontTx/>
              <a:buChar char="•"/>
            </a:pPr>
            <a:endParaRPr kumimoji="0" lang="ko-KR" altLang="en-US" sz="20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2915816" y="620688"/>
            <a:ext cx="6048672" cy="5760640"/>
          </a:xfrm>
          <a:prstGeom prst="rect">
            <a:avLst/>
          </a:prstGeom>
          <a:blipFill>
            <a:blip r:embed="rId3"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슬라이드 번호 개체 틀 4"/>
          <p:cNvSpPr>
            <a:spLocks noGrp="1"/>
          </p:cNvSpPr>
          <p:nvPr>
            <p:ph type="sldNum" sz="quarter" idx="12"/>
          </p:nvPr>
        </p:nvSpPr>
        <p:spPr/>
        <p:txBody>
          <a:bodyPr/>
          <a:lstStyle/>
          <a:p>
            <a:fld id="{F540FCCE-116B-4AD4-B0F5-0D6ADA40B9E0}" type="slidenum">
              <a:rPr lang="ko-KR" altLang="en-US" smtClean="0"/>
              <a:pPr/>
              <a:t>5</a:t>
            </a:fld>
            <a:endParaRPr lang="ko-KR" altLang="en-US"/>
          </a:p>
        </p:txBody>
      </p:sp>
      <p:pic>
        <p:nvPicPr>
          <p:cNvPr id="78" name="Picture 7" descr="C:\Users\6\AppData\Local\Microsoft\Windows\Temporary Internet Files\Content.IE5\9FZF4M83\MC900441312[1].png"/>
          <p:cNvPicPr>
            <a:picLocks noChangeAspect="1" noChangeArrowheads="1"/>
          </p:cNvPicPr>
          <p:nvPr/>
        </p:nvPicPr>
        <p:blipFill>
          <a:blip r:embed="rId4" cstate="print"/>
          <a:srcRect/>
          <a:stretch>
            <a:fillRect/>
          </a:stretch>
        </p:blipFill>
        <p:spPr bwMode="auto">
          <a:xfrm>
            <a:off x="5687616" y="404664"/>
            <a:ext cx="3456384" cy="3240360"/>
          </a:xfrm>
          <a:prstGeom prst="rect">
            <a:avLst/>
          </a:prstGeom>
          <a:noFill/>
        </p:spPr>
      </p:pic>
      <p:sp>
        <p:nvSpPr>
          <p:cNvPr id="9" name="직사각형 8"/>
          <p:cNvSpPr/>
          <p:nvPr/>
        </p:nvSpPr>
        <p:spPr>
          <a:xfrm>
            <a:off x="7380312" y="1124744"/>
            <a:ext cx="1224136" cy="400110"/>
          </a:xfrm>
          <a:prstGeom prst="rect">
            <a:avLst/>
          </a:prstGeom>
        </p:spPr>
        <p:txBody>
          <a:bodyPr wrap="square">
            <a:spAutoFit/>
          </a:bodyPr>
          <a:lstStyle/>
          <a:p>
            <a:pPr lvl="0"/>
            <a:r>
              <a:rPr lang="ko-KR" altLang="en-US" sz="2000" b="1" dirty="0" smtClean="0">
                <a:latin typeface="HY강B" pitchFamily="18" charset="-127"/>
                <a:ea typeface="HY강B" pitchFamily="18" charset="-127"/>
              </a:rPr>
              <a:t>맥락역량</a:t>
            </a:r>
            <a:endParaRPr lang="ko-KR" altLang="en-US" sz="2000" b="1" dirty="0"/>
          </a:p>
        </p:txBody>
      </p:sp>
      <p:sp>
        <p:nvSpPr>
          <p:cNvPr id="16" name="직사각형 15"/>
          <p:cNvSpPr/>
          <p:nvPr/>
        </p:nvSpPr>
        <p:spPr>
          <a:xfrm>
            <a:off x="7380312" y="4149080"/>
            <a:ext cx="1224136" cy="400110"/>
          </a:xfrm>
          <a:prstGeom prst="rect">
            <a:avLst/>
          </a:prstGeom>
        </p:spPr>
        <p:txBody>
          <a:bodyPr wrap="square">
            <a:spAutoFit/>
          </a:bodyPr>
          <a:lstStyle/>
          <a:p>
            <a:pPr lvl="0"/>
            <a:r>
              <a:rPr lang="ko-KR" altLang="en-US" sz="2000" b="1" dirty="0" smtClean="0">
                <a:latin typeface="HY강B" pitchFamily="18" charset="-127"/>
                <a:ea typeface="HY강B" pitchFamily="18" charset="-127"/>
              </a:rPr>
              <a:t>자기역량</a:t>
            </a:r>
            <a:endParaRPr lang="ko-KR" altLang="en-US" sz="2000" b="1" dirty="0"/>
          </a:p>
        </p:txBody>
      </p:sp>
      <p:sp>
        <p:nvSpPr>
          <p:cNvPr id="81" name="직사각형 80"/>
          <p:cNvSpPr/>
          <p:nvPr/>
        </p:nvSpPr>
        <p:spPr>
          <a:xfrm>
            <a:off x="6372200" y="1700808"/>
            <a:ext cx="2304256" cy="1200329"/>
          </a:xfrm>
          <a:prstGeom prst="rect">
            <a:avLst/>
          </a:prstGeom>
        </p:spPr>
        <p:txBody>
          <a:bodyPr wrap="square">
            <a:spAutoFit/>
          </a:bodyPr>
          <a:lstStyle/>
          <a:p>
            <a:pPr lvl="0" algn="just"/>
            <a:r>
              <a:rPr lang="ko-KR" altLang="en-US" dirty="0" smtClean="0">
                <a:solidFill>
                  <a:schemeClr val="accent6">
                    <a:lumMod val="50000"/>
                  </a:schemeClr>
                </a:solidFill>
                <a:latin typeface="HY강B" pitchFamily="18" charset="-127"/>
                <a:ea typeface="HY강B" pitchFamily="18" charset="-127"/>
              </a:rPr>
              <a:t>법적 선례와 요소</a:t>
            </a:r>
            <a:r>
              <a:rPr lang="en-US" altLang="ko-KR" dirty="0" smtClean="0">
                <a:solidFill>
                  <a:schemeClr val="accent6">
                    <a:lumMod val="50000"/>
                  </a:schemeClr>
                </a:solidFill>
                <a:latin typeface="HY강B" pitchFamily="18" charset="-127"/>
                <a:ea typeface="HY강B" pitchFamily="18" charset="-127"/>
              </a:rPr>
              <a:t>, </a:t>
            </a:r>
            <a:r>
              <a:rPr lang="ko-KR" altLang="en-US" dirty="0" smtClean="0">
                <a:solidFill>
                  <a:schemeClr val="accent6">
                    <a:lumMod val="50000"/>
                  </a:schemeClr>
                </a:solidFill>
                <a:latin typeface="HY강B" pitchFamily="18" charset="-127"/>
                <a:ea typeface="HY강B" pitchFamily="18" charset="-127"/>
              </a:rPr>
              <a:t>정책 다루기</a:t>
            </a:r>
            <a:r>
              <a:rPr lang="en-US" altLang="ko-KR" dirty="0" smtClean="0">
                <a:solidFill>
                  <a:schemeClr val="accent6">
                    <a:lumMod val="50000"/>
                  </a:schemeClr>
                </a:solidFill>
                <a:latin typeface="HY강B" pitchFamily="18" charset="-127"/>
                <a:ea typeface="HY강B" pitchFamily="18" charset="-127"/>
              </a:rPr>
              <a:t>, </a:t>
            </a:r>
            <a:r>
              <a:rPr lang="ko-KR" altLang="en-US" dirty="0" smtClean="0">
                <a:solidFill>
                  <a:schemeClr val="accent6">
                    <a:lumMod val="50000"/>
                  </a:schemeClr>
                </a:solidFill>
                <a:latin typeface="HY강B" pitchFamily="18" charset="-127"/>
                <a:ea typeface="HY강B" pitchFamily="18" charset="-127"/>
              </a:rPr>
              <a:t>기밀 또는 터부시 되는 것 다루기</a:t>
            </a:r>
            <a:r>
              <a:rPr lang="en-US" altLang="ko-KR" dirty="0" smtClean="0">
                <a:solidFill>
                  <a:schemeClr val="accent6">
                    <a:lumMod val="50000"/>
                  </a:schemeClr>
                </a:solidFill>
                <a:latin typeface="HY강B" pitchFamily="18" charset="-127"/>
                <a:ea typeface="HY강B" pitchFamily="18" charset="-127"/>
              </a:rPr>
              <a:t>, </a:t>
            </a:r>
            <a:r>
              <a:rPr lang="ko-KR" altLang="en-US" dirty="0" smtClean="0">
                <a:solidFill>
                  <a:schemeClr val="accent6">
                    <a:lumMod val="50000"/>
                  </a:schemeClr>
                </a:solidFill>
                <a:latin typeface="HY강B" pitchFamily="18" charset="-127"/>
                <a:ea typeface="HY강B" pitchFamily="18" charset="-127"/>
              </a:rPr>
              <a:t>업무할당 등</a:t>
            </a:r>
            <a:endParaRPr lang="ko-KR" altLang="en-US" dirty="0"/>
          </a:p>
        </p:txBody>
      </p:sp>
      <p:sp>
        <p:nvSpPr>
          <p:cNvPr id="82" name="직사각형 81"/>
          <p:cNvSpPr/>
          <p:nvPr/>
        </p:nvSpPr>
        <p:spPr>
          <a:xfrm>
            <a:off x="6300192" y="4725144"/>
            <a:ext cx="2520280" cy="1477328"/>
          </a:xfrm>
          <a:prstGeom prst="rect">
            <a:avLst/>
          </a:prstGeom>
        </p:spPr>
        <p:txBody>
          <a:bodyPr wrap="square">
            <a:spAutoFit/>
          </a:bodyPr>
          <a:lstStyle/>
          <a:p>
            <a:pPr lvl="0" algn="just"/>
            <a:r>
              <a:rPr lang="ko-KR" altLang="en-US" dirty="0" smtClean="0">
                <a:solidFill>
                  <a:schemeClr val="accent6">
                    <a:lumMod val="50000"/>
                  </a:schemeClr>
                </a:solidFill>
                <a:latin typeface="HY강B" pitchFamily="18" charset="-127"/>
                <a:ea typeface="HY강B" pitchFamily="18" charset="-127"/>
              </a:rPr>
              <a:t>자기 인식</a:t>
            </a:r>
            <a:r>
              <a:rPr lang="en-US" altLang="ko-KR" dirty="0" smtClean="0">
                <a:solidFill>
                  <a:schemeClr val="accent6">
                    <a:lumMod val="50000"/>
                  </a:schemeClr>
                </a:solidFill>
                <a:latin typeface="HY강B" pitchFamily="18" charset="-127"/>
                <a:ea typeface="HY강B" pitchFamily="18" charset="-127"/>
              </a:rPr>
              <a:t>, </a:t>
            </a:r>
            <a:r>
              <a:rPr lang="ko-KR" altLang="en-US" dirty="0" smtClean="0">
                <a:solidFill>
                  <a:schemeClr val="accent6">
                    <a:lumMod val="50000"/>
                  </a:schemeClr>
                </a:solidFill>
                <a:latin typeface="HY강B" pitchFamily="18" charset="-127"/>
                <a:ea typeface="HY강B" pitchFamily="18" charset="-127"/>
              </a:rPr>
              <a:t>자기 이해</a:t>
            </a:r>
            <a:r>
              <a:rPr lang="en-US" altLang="ko-KR" dirty="0" smtClean="0">
                <a:solidFill>
                  <a:schemeClr val="accent6">
                    <a:lumMod val="50000"/>
                  </a:schemeClr>
                </a:solidFill>
                <a:latin typeface="HY강B" pitchFamily="18" charset="-127"/>
                <a:ea typeface="HY강B" pitchFamily="18" charset="-127"/>
              </a:rPr>
              <a:t>. </a:t>
            </a:r>
            <a:r>
              <a:rPr lang="ko-KR" altLang="en-US" dirty="0" smtClean="0">
                <a:solidFill>
                  <a:schemeClr val="accent6">
                    <a:lumMod val="50000"/>
                  </a:schemeClr>
                </a:solidFill>
                <a:latin typeface="HY강B" pitchFamily="18" charset="-127"/>
                <a:ea typeface="HY강B" pitchFamily="18" charset="-127"/>
              </a:rPr>
              <a:t>자기 통찰력</a:t>
            </a:r>
            <a:r>
              <a:rPr lang="en-US" altLang="ko-KR" dirty="0" smtClean="0">
                <a:solidFill>
                  <a:schemeClr val="accent6">
                    <a:lumMod val="50000"/>
                  </a:schemeClr>
                </a:solidFill>
                <a:latin typeface="HY강B" pitchFamily="18" charset="-127"/>
                <a:ea typeface="HY강B" pitchFamily="18" charset="-127"/>
              </a:rPr>
              <a:t>. </a:t>
            </a:r>
            <a:r>
              <a:rPr lang="ko-KR" altLang="en-US" dirty="0" smtClean="0">
                <a:solidFill>
                  <a:schemeClr val="accent6">
                    <a:lumMod val="50000"/>
                  </a:schemeClr>
                </a:solidFill>
                <a:latin typeface="HY강B" pitchFamily="18" charset="-127"/>
                <a:ea typeface="HY강B" pitchFamily="18" charset="-127"/>
              </a:rPr>
              <a:t>타인에 대한 민감성과 지속성을 다룰 수 있는 능력과 관련</a:t>
            </a:r>
            <a:endParaRPr lang="ko-KR" altLang="en-US" dirty="0"/>
          </a:p>
        </p:txBody>
      </p:sp>
      <p:pic>
        <p:nvPicPr>
          <p:cNvPr id="79" name="Picture 7" descr="C:\Users\6\AppData\Local\Microsoft\Windows\Temporary Internet Files\Content.IE5\9FZF4M83\MC900441312[1].png"/>
          <p:cNvPicPr>
            <a:picLocks noChangeAspect="1" noChangeArrowheads="1"/>
          </p:cNvPicPr>
          <p:nvPr/>
        </p:nvPicPr>
        <p:blipFill>
          <a:blip r:embed="rId4" cstate="print"/>
          <a:srcRect/>
          <a:stretch>
            <a:fillRect/>
          </a:stretch>
        </p:blipFill>
        <p:spPr bwMode="auto">
          <a:xfrm>
            <a:off x="2699792" y="3717032"/>
            <a:ext cx="3456384" cy="2924944"/>
          </a:xfrm>
          <a:prstGeom prst="rect">
            <a:avLst/>
          </a:prstGeom>
          <a:noFill/>
        </p:spPr>
      </p:pic>
      <p:pic>
        <p:nvPicPr>
          <p:cNvPr id="77" name="Picture 7" descr="C:\Users\6\AppData\Local\Microsoft\Windows\Temporary Internet Files\Content.IE5\9FZF4M83\MC900441312[1].png"/>
          <p:cNvPicPr>
            <a:picLocks noChangeAspect="1" noChangeArrowheads="1"/>
          </p:cNvPicPr>
          <p:nvPr/>
        </p:nvPicPr>
        <p:blipFill>
          <a:blip r:embed="rId4" cstate="print"/>
          <a:srcRect/>
          <a:stretch>
            <a:fillRect/>
          </a:stretch>
        </p:blipFill>
        <p:spPr bwMode="auto">
          <a:xfrm>
            <a:off x="5687616" y="3401616"/>
            <a:ext cx="3456384" cy="3456384"/>
          </a:xfrm>
          <a:prstGeom prst="rect">
            <a:avLst/>
          </a:prstGeom>
          <a:noFill/>
        </p:spPr>
      </p:pic>
      <p:pic>
        <p:nvPicPr>
          <p:cNvPr id="10247" name="Picture 7" descr="C:\Users\6\AppData\Local\Microsoft\Windows\Temporary Internet Files\Content.IE5\9FZF4M83\MC900441312[1].png"/>
          <p:cNvPicPr>
            <a:picLocks noChangeAspect="1" noChangeArrowheads="1"/>
          </p:cNvPicPr>
          <p:nvPr/>
        </p:nvPicPr>
        <p:blipFill>
          <a:blip r:embed="rId4" cstate="print"/>
          <a:srcRect/>
          <a:stretch>
            <a:fillRect/>
          </a:stretch>
        </p:blipFill>
        <p:spPr bwMode="auto">
          <a:xfrm>
            <a:off x="2627784" y="188640"/>
            <a:ext cx="3456384" cy="3744416"/>
          </a:xfrm>
          <a:prstGeom prst="rect">
            <a:avLst/>
          </a:prstGeom>
          <a:noFill/>
        </p:spPr>
      </p:pic>
      <p:sp>
        <p:nvSpPr>
          <p:cNvPr id="18" name="TextBox 17"/>
          <p:cNvSpPr txBox="1"/>
          <p:nvPr/>
        </p:nvSpPr>
        <p:spPr>
          <a:xfrm>
            <a:off x="3347864" y="1628800"/>
            <a:ext cx="2232248" cy="1384995"/>
          </a:xfrm>
          <a:prstGeom prst="rect">
            <a:avLst/>
          </a:prstGeom>
          <a:noFill/>
        </p:spPr>
        <p:txBody>
          <a:bodyPr wrap="square" rtlCol="0">
            <a:spAutoFit/>
          </a:bodyPr>
          <a:lstStyle/>
          <a:p>
            <a:pPr algn="ctr"/>
            <a:r>
              <a:rPr lang="ko-KR" altLang="en-US" sz="2800" b="1" dirty="0" smtClean="0">
                <a:latin typeface="HY강B" pitchFamily="18" charset="-127"/>
                <a:ea typeface="HY강B" pitchFamily="18" charset="-127"/>
              </a:rPr>
              <a:t>사회복지 </a:t>
            </a:r>
            <a:endParaRPr lang="en-US" altLang="ko-KR" sz="2800" b="1" dirty="0" smtClean="0">
              <a:latin typeface="HY강B" pitchFamily="18" charset="-127"/>
              <a:ea typeface="HY강B" pitchFamily="18" charset="-127"/>
            </a:endParaRPr>
          </a:p>
          <a:p>
            <a:pPr algn="ctr"/>
            <a:r>
              <a:rPr lang="ko-KR" altLang="en-US" sz="2800" b="1" dirty="0" smtClean="0">
                <a:latin typeface="HY강B" pitchFamily="18" charset="-127"/>
                <a:ea typeface="HY강B" pitchFamily="18" charset="-127"/>
              </a:rPr>
              <a:t>공공기관의 윤리</a:t>
            </a:r>
            <a:endParaRPr lang="ko-KR" altLang="en-US" sz="2800" b="1" dirty="0">
              <a:latin typeface="HY강B" pitchFamily="18" charset="-127"/>
              <a:ea typeface="HY강B" pitchFamily="18" charset="-127"/>
            </a:endParaRPr>
          </a:p>
        </p:txBody>
      </p:sp>
      <p:pic>
        <p:nvPicPr>
          <p:cNvPr id="26" name="Picture 7" descr="C:\Users\6\AppData\Local\Microsoft\Windows\Temporary Internet Files\Content.IE5\9FZF4M83\MC900441312[1].png"/>
          <p:cNvPicPr>
            <a:picLocks noChangeAspect="1" noChangeArrowheads="1"/>
          </p:cNvPicPr>
          <p:nvPr/>
        </p:nvPicPr>
        <p:blipFill>
          <a:blip r:embed="rId4" cstate="print"/>
          <a:srcRect/>
          <a:stretch>
            <a:fillRect/>
          </a:stretch>
        </p:blipFill>
        <p:spPr bwMode="auto">
          <a:xfrm>
            <a:off x="5687616" y="404664"/>
            <a:ext cx="3456384" cy="3456384"/>
          </a:xfrm>
          <a:prstGeom prst="rect">
            <a:avLst/>
          </a:prstGeom>
          <a:noFill/>
        </p:spPr>
      </p:pic>
      <p:pic>
        <p:nvPicPr>
          <p:cNvPr id="29" name="Picture 4" descr="C:\Users\6\AppData\Local\Microsoft\Windows\Temporary Internet Files\Content.IE5\1VRC6HCC\MC900438221[1].wmf"/>
          <p:cNvPicPr>
            <a:picLocks noChangeAspect="1" noChangeArrowheads="1"/>
          </p:cNvPicPr>
          <p:nvPr/>
        </p:nvPicPr>
        <p:blipFill>
          <a:blip r:embed="rId5" cstate="print"/>
          <a:srcRect/>
          <a:stretch>
            <a:fillRect/>
          </a:stretch>
        </p:blipFill>
        <p:spPr bwMode="auto">
          <a:xfrm>
            <a:off x="611560" y="4437112"/>
            <a:ext cx="1914525" cy="1983358"/>
          </a:xfrm>
          <a:prstGeom prst="rect">
            <a:avLst/>
          </a:prstGeom>
          <a:noFill/>
        </p:spPr>
      </p:pic>
      <p:sp>
        <p:nvSpPr>
          <p:cNvPr id="31" name="직사각형 30"/>
          <p:cNvSpPr/>
          <p:nvPr/>
        </p:nvSpPr>
        <p:spPr>
          <a:xfrm>
            <a:off x="251520" y="836713"/>
            <a:ext cx="2520280" cy="2554545"/>
          </a:xfrm>
          <a:prstGeom prst="rect">
            <a:avLst/>
          </a:prstGeom>
        </p:spPr>
        <p:txBody>
          <a:bodyPr wrap="square">
            <a:spAutoFit/>
          </a:bodyPr>
          <a:lstStyle/>
          <a:p>
            <a:pPr algn="ctr"/>
            <a:r>
              <a:rPr lang="ko-KR" altLang="en-US" sz="3200" b="1" dirty="0" err="1" smtClean="0">
                <a:solidFill>
                  <a:srgbClr val="002060"/>
                </a:solidFill>
                <a:latin typeface="HY헤드라인M" pitchFamily="18" charset="-127"/>
                <a:ea typeface="HY헤드라인M" pitchFamily="18" charset="-127"/>
              </a:rPr>
              <a:t>성촌의집</a:t>
            </a:r>
            <a:endParaRPr lang="en-US" altLang="ko-KR" sz="1600" b="1" dirty="0" smtClean="0">
              <a:solidFill>
                <a:srgbClr val="FFFF00"/>
              </a:solidFill>
              <a:latin typeface="HY헤드라인M" pitchFamily="18" charset="-127"/>
              <a:ea typeface="HY헤드라인M" pitchFamily="18" charset="-127"/>
            </a:endParaRPr>
          </a:p>
          <a:p>
            <a:pPr algn="ctr"/>
            <a:r>
              <a:rPr lang="ko-KR" altLang="en-US" sz="3200" b="1" dirty="0" smtClean="0">
                <a:solidFill>
                  <a:srgbClr val="FFFF00"/>
                </a:solidFill>
                <a:latin typeface="HY헤드라인M" pitchFamily="18" charset="-127"/>
                <a:ea typeface="HY헤드라인M" pitchFamily="18" charset="-127"/>
              </a:rPr>
              <a:t>윤리경영</a:t>
            </a:r>
            <a:endParaRPr lang="en-US" altLang="ko-KR" sz="3200" b="1" dirty="0" smtClean="0">
              <a:solidFill>
                <a:srgbClr val="FFFF00"/>
              </a:solidFill>
              <a:latin typeface="HY헤드라인M" pitchFamily="18" charset="-127"/>
              <a:ea typeface="HY헤드라인M" pitchFamily="18" charset="-127"/>
            </a:endParaRPr>
          </a:p>
          <a:p>
            <a:pPr algn="ctr"/>
            <a:r>
              <a:rPr lang="ko-KR" altLang="en-US" sz="3200" b="1" dirty="0" smtClean="0">
                <a:solidFill>
                  <a:srgbClr val="FFFF00"/>
                </a:solidFill>
                <a:latin typeface="HY헤드라인M" pitchFamily="18" charset="-127"/>
                <a:ea typeface="HY헤드라인M" pitchFamily="18" charset="-127"/>
              </a:rPr>
              <a:t> </a:t>
            </a:r>
            <a:endParaRPr lang="en-US" altLang="ko-KR" sz="3200" b="1" dirty="0" smtClean="0">
              <a:solidFill>
                <a:srgbClr val="FFFF00"/>
              </a:solidFill>
              <a:latin typeface="HY헤드라인M" pitchFamily="18" charset="-127"/>
              <a:ea typeface="HY헤드라인M" pitchFamily="18" charset="-127"/>
            </a:endParaRPr>
          </a:p>
          <a:p>
            <a:pPr algn="ctr"/>
            <a:r>
              <a:rPr lang="ko-KR" altLang="en-US" sz="3200" b="1" dirty="0" smtClean="0">
                <a:solidFill>
                  <a:srgbClr val="FFFF00"/>
                </a:solidFill>
                <a:latin typeface="HY헤드라인M" pitchFamily="18" charset="-127"/>
                <a:ea typeface="HY헤드라인M" pitchFamily="18" charset="-127"/>
              </a:rPr>
              <a:t>실천강령 </a:t>
            </a:r>
            <a:endParaRPr lang="en-US" altLang="ko-KR" sz="3200" b="1" dirty="0" smtClean="0">
              <a:solidFill>
                <a:srgbClr val="FFFF00"/>
              </a:solidFill>
              <a:latin typeface="HY헤드라인M" pitchFamily="18" charset="-127"/>
              <a:ea typeface="HY헤드라인M" pitchFamily="18" charset="-127"/>
            </a:endParaRPr>
          </a:p>
          <a:p>
            <a:pPr algn="ctr"/>
            <a:r>
              <a:rPr lang="ko-KR" altLang="en-US" sz="3200" b="1" dirty="0" smtClean="0">
                <a:solidFill>
                  <a:srgbClr val="FFFF00"/>
                </a:solidFill>
                <a:latin typeface="HY헤드라인M" pitchFamily="18" charset="-127"/>
                <a:ea typeface="HY헤드라인M" pitchFamily="18" charset="-127"/>
              </a:rPr>
              <a:t>실천지침</a:t>
            </a:r>
            <a:endParaRPr lang="ko-KR" altLang="en-US" sz="3200" b="1" dirty="0"/>
          </a:p>
        </p:txBody>
      </p:sp>
      <p:sp>
        <p:nvSpPr>
          <p:cNvPr id="32" name="TextBox 31"/>
          <p:cNvSpPr txBox="1"/>
          <p:nvPr/>
        </p:nvSpPr>
        <p:spPr>
          <a:xfrm>
            <a:off x="6372200" y="1556792"/>
            <a:ext cx="2448272" cy="1384995"/>
          </a:xfrm>
          <a:prstGeom prst="rect">
            <a:avLst/>
          </a:prstGeom>
          <a:noFill/>
        </p:spPr>
        <p:txBody>
          <a:bodyPr wrap="square" rtlCol="0">
            <a:spAutoFit/>
          </a:bodyPr>
          <a:lstStyle/>
          <a:p>
            <a:pPr algn="ctr"/>
            <a:r>
              <a:rPr lang="ko-KR" altLang="en-US" sz="2800" b="1" dirty="0" smtClean="0">
                <a:latin typeface="HY강B" pitchFamily="18" charset="-127"/>
                <a:ea typeface="HY강B" pitchFamily="18" charset="-127"/>
              </a:rPr>
              <a:t>이용 </a:t>
            </a:r>
            <a:endParaRPr lang="en-US" altLang="ko-KR" sz="2800" b="1" dirty="0" smtClean="0">
              <a:latin typeface="HY강B" pitchFamily="18" charset="-127"/>
              <a:ea typeface="HY강B" pitchFamily="18" charset="-127"/>
            </a:endParaRPr>
          </a:p>
          <a:p>
            <a:pPr algn="ctr"/>
            <a:r>
              <a:rPr lang="ko-KR" altLang="en-US" sz="2800" b="1" dirty="0" smtClean="0">
                <a:latin typeface="HY강B" pitchFamily="18" charset="-127"/>
                <a:ea typeface="HY강B" pitchFamily="18" charset="-127"/>
              </a:rPr>
              <a:t>장애인에 대한 윤리</a:t>
            </a:r>
            <a:endParaRPr lang="ko-KR" altLang="en-US" sz="2800" b="1" dirty="0">
              <a:latin typeface="HY강B" pitchFamily="18" charset="-127"/>
              <a:ea typeface="HY강B" pitchFamily="18" charset="-127"/>
            </a:endParaRPr>
          </a:p>
        </p:txBody>
      </p:sp>
      <p:sp>
        <p:nvSpPr>
          <p:cNvPr id="33" name="TextBox 32"/>
          <p:cNvSpPr txBox="1"/>
          <p:nvPr/>
        </p:nvSpPr>
        <p:spPr>
          <a:xfrm>
            <a:off x="3419872" y="4869160"/>
            <a:ext cx="2232248" cy="954107"/>
          </a:xfrm>
          <a:prstGeom prst="rect">
            <a:avLst/>
          </a:prstGeom>
          <a:noFill/>
        </p:spPr>
        <p:txBody>
          <a:bodyPr wrap="square" rtlCol="0">
            <a:spAutoFit/>
          </a:bodyPr>
          <a:lstStyle/>
          <a:p>
            <a:pPr algn="ctr"/>
            <a:r>
              <a:rPr lang="ko-KR" altLang="en-US" sz="2800" b="1" dirty="0" smtClean="0">
                <a:latin typeface="HY강B" pitchFamily="18" charset="-127"/>
                <a:ea typeface="HY강B" pitchFamily="18" charset="-127"/>
              </a:rPr>
              <a:t>직원에 대한 윤리</a:t>
            </a:r>
            <a:endParaRPr lang="ko-KR" altLang="en-US" sz="2800" b="1" dirty="0">
              <a:latin typeface="HY강B" pitchFamily="18" charset="-127"/>
              <a:ea typeface="HY강B" pitchFamily="18" charset="-127"/>
            </a:endParaRPr>
          </a:p>
        </p:txBody>
      </p:sp>
      <p:sp>
        <p:nvSpPr>
          <p:cNvPr id="34" name="TextBox 33"/>
          <p:cNvSpPr txBox="1"/>
          <p:nvPr/>
        </p:nvSpPr>
        <p:spPr>
          <a:xfrm>
            <a:off x="6444208" y="4797152"/>
            <a:ext cx="2232248" cy="954107"/>
          </a:xfrm>
          <a:prstGeom prst="rect">
            <a:avLst/>
          </a:prstGeom>
          <a:noFill/>
        </p:spPr>
        <p:txBody>
          <a:bodyPr wrap="square" rtlCol="0">
            <a:spAutoFit/>
          </a:bodyPr>
          <a:lstStyle/>
          <a:p>
            <a:pPr algn="ctr"/>
            <a:r>
              <a:rPr lang="ko-KR" altLang="en-US" sz="2800" b="1" dirty="0" smtClean="0">
                <a:latin typeface="HY강B" pitchFamily="18" charset="-127"/>
                <a:ea typeface="HY강B" pitchFamily="18" charset="-127"/>
              </a:rPr>
              <a:t>지역사회에 대한 윤리</a:t>
            </a:r>
            <a:endParaRPr lang="ko-KR" altLang="en-US" sz="2800" b="1" dirty="0">
              <a:latin typeface="HY강B" pitchFamily="18" charset="-127"/>
              <a:ea typeface="HY강B"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0" y="836712"/>
            <a:ext cx="2664296" cy="2339102"/>
          </a:xfrm>
          <a:prstGeom prst="rect">
            <a:avLst/>
          </a:prstGeom>
        </p:spPr>
        <p:txBody>
          <a:bodyPr wrap="square">
            <a:spAutoFit/>
          </a:bodyPr>
          <a:lstStyle/>
          <a:p>
            <a:pPr lvl="0" algn="ctr"/>
            <a:endParaRPr lang="en-US" altLang="ko-KR"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제</a:t>
            </a:r>
            <a:r>
              <a:rPr lang="en-US" altLang="ko-KR" sz="3200" dirty="0" smtClean="0">
                <a:solidFill>
                  <a:srgbClr val="FFFF00"/>
                </a:solidFill>
                <a:latin typeface="HY헤드라인M" pitchFamily="18" charset="-127"/>
                <a:ea typeface="HY헤드라인M" pitchFamily="18" charset="-127"/>
              </a:rPr>
              <a:t>1</a:t>
            </a:r>
            <a:r>
              <a:rPr lang="ko-KR" altLang="en-US" sz="3200" dirty="0" smtClean="0">
                <a:solidFill>
                  <a:srgbClr val="FFFF00"/>
                </a:solidFill>
                <a:latin typeface="HY헤드라인M" pitchFamily="18" charset="-127"/>
                <a:ea typeface="HY헤드라인M" pitchFamily="18" charset="-127"/>
              </a:rPr>
              <a:t>장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사회복지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공공기관의 윤리</a:t>
            </a:r>
            <a:endParaRPr lang="en-US" altLang="ko-KR" dirty="0" smtClean="0">
              <a:solidFill>
                <a:srgbClr val="FFFF00"/>
              </a:solidFill>
              <a:latin typeface="HY헤드라인M" pitchFamily="18" charset="-127"/>
              <a:ea typeface="HY헤드라인M" pitchFamily="18" charset="-127"/>
            </a:endParaRPr>
          </a:p>
        </p:txBody>
      </p:sp>
      <p:sp>
        <p:nvSpPr>
          <p:cNvPr id="9" name="슬라이드 번호 개체 틀 8"/>
          <p:cNvSpPr>
            <a:spLocks noGrp="1"/>
          </p:cNvSpPr>
          <p:nvPr>
            <p:ph type="sldNum" sz="quarter" idx="12"/>
          </p:nvPr>
        </p:nvSpPr>
        <p:spPr/>
        <p:txBody>
          <a:bodyPr/>
          <a:lstStyle/>
          <a:p>
            <a:fld id="{F540FCCE-116B-4AD4-B0F5-0D6ADA40B9E0}" type="slidenum">
              <a:rPr lang="ko-KR" altLang="en-US" smtClean="0"/>
              <a:pPr/>
              <a:t>6</a:t>
            </a:fld>
            <a:endParaRPr lang="ko-KR" altLang="en-US"/>
          </a:p>
        </p:txBody>
      </p:sp>
      <p:sp>
        <p:nvSpPr>
          <p:cNvPr id="22" name="AutoShape 54"/>
          <p:cNvSpPr>
            <a:spLocks noChangeArrowheads="1"/>
          </p:cNvSpPr>
          <p:nvPr/>
        </p:nvSpPr>
        <p:spPr bwMode="gray">
          <a:xfrm>
            <a:off x="2555776" y="716503"/>
            <a:ext cx="6408712" cy="140603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ko-KR" altLang="en-US">
              <a:ea typeface="굴림" pitchFamily="50" charset="-127"/>
            </a:endParaRPr>
          </a:p>
        </p:txBody>
      </p:sp>
      <p:sp>
        <p:nvSpPr>
          <p:cNvPr id="23" name="AutoShape 56"/>
          <p:cNvSpPr>
            <a:spLocks noChangeArrowheads="1"/>
          </p:cNvSpPr>
          <p:nvPr/>
        </p:nvSpPr>
        <p:spPr bwMode="gray">
          <a:xfrm>
            <a:off x="2483768" y="872716"/>
            <a:ext cx="1152128" cy="972108"/>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24" name="Freeform 57"/>
          <p:cNvSpPr>
            <a:spLocks/>
          </p:cNvSpPr>
          <p:nvPr/>
        </p:nvSpPr>
        <p:spPr bwMode="gray">
          <a:xfrm>
            <a:off x="2516247" y="926723"/>
            <a:ext cx="615593" cy="59406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25" name="Text Box 58"/>
          <p:cNvSpPr txBox="1">
            <a:spLocks noChangeArrowheads="1"/>
          </p:cNvSpPr>
          <p:nvPr/>
        </p:nvSpPr>
        <p:spPr bwMode="gray">
          <a:xfrm>
            <a:off x="2483768" y="1160748"/>
            <a:ext cx="1199751"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Arial" charset="0"/>
                <a:ea typeface="휴먼엑스포" pitchFamily="18" charset="-127"/>
              </a:rPr>
              <a:t>실천강령</a:t>
            </a:r>
            <a:endParaRPr lang="ko-KR" altLang="en-US" sz="2000" dirty="0">
              <a:solidFill>
                <a:srgbClr val="FFFFFF"/>
              </a:solidFill>
              <a:latin typeface="Arial" charset="0"/>
              <a:ea typeface="휴먼엑스포" pitchFamily="18" charset="-127"/>
            </a:endParaRPr>
          </a:p>
        </p:txBody>
      </p:sp>
      <p:sp>
        <p:nvSpPr>
          <p:cNvPr id="27" name="AutoShape 61"/>
          <p:cNvSpPr>
            <a:spLocks noChangeArrowheads="1"/>
          </p:cNvSpPr>
          <p:nvPr/>
        </p:nvSpPr>
        <p:spPr bwMode="gray">
          <a:xfrm>
            <a:off x="2483768" y="2348880"/>
            <a:ext cx="6516216" cy="3899470"/>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ko-KR" altLang="en-US" dirty="0" smtClean="0"/>
          </a:p>
        </p:txBody>
      </p:sp>
      <p:sp>
        <p:nvSpPr>
          <p:cNvPr id="28" name="AutoShape 63"/>
          <p:cNvSpPr>
            <a:spLocks noChangeArrowheads="1"/>
          </p:cNvSpPr>
          <p:nvPr/>
        </p:nvSpPr>
        <p:spPr bwMode="gray">
          <a:xfrm>
            <a:off x="2411760" y="2348880"/>
            <a:ext cx="1163106" cy="97375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29" name="Freeform 64"/>
          <p:cNvSpPr>
            <a:spLocks/>
          </p:cNvSpPr>
          <p:nvPr/>
        </p:nvSpPr>
        <p:spPr bwMode="gray">
          <a:xfrm>
            <a:off x="2411760" y="2372581"/>
            <a:ext cx="615593" cy="7683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30" name="Text Box 65"/>
          <p:cNvSpPr txBox="1">
            <a:spLocks noChangeArrowheads="1"/>
          </p:cNvSpPr>
          <p:nvPr/>
        </p:nvSpPr>
        <p:spPr bwMode="gray">
          <a:xfrm>
            <a:off x="2411760" y="2708920"/>
            <a:ext cx="1224136"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휴먼엑스포" pitchFamily="18" charset="-127"/>
                <a:ea typeface="휴먼엑스포" pitchFamily="18" charset="-127"/>
              </a:rPr>
              <a:t>실천지침</a:t>
            </a:r>
            <a:endParaRPr lang="ko-KR" altLang="en-US" sz="2000" dirty="0">
              <a:solidFill>
                <a:srgbClr val="FFFFFF"/>
              </a:solidFill>
              <a:latin typeface="휴먼엑스포" pitchFamily="18" charset="-127"/>
              <a:ea typeface="휴먼엑스포" pitchFamily="18" charset="-127"/>
            </a:endParaRPr>
          </a:p>
        </p:txBody>
      </p:sp>
      <p:sp>
        <p:nvSpPr>
          <p:cNvPr id="31" name="Text Box 66"/>
          <p:cNvSpPr txBox="1">
            <a:spLocks noChangeArrowheads="1"/>
          </p:cNvSpPr>
          <p:nvPr/>
        </p:nvSpPr>
        <p:spPr bwMode="gray">
          <a:xfrm>
            <a:off x="3923928" y="2697882"/>
            <a:ext cx="5010258" cy="339580"/>
          </a:xfrm>
          <a:prstGeom prst="rect">
            <a:avLst/>
          </a:prstGeom>
          <a:noFill/>
          <a:ln w="9525" algn="ctr">
            <a:noFill/>
            <a:miter lim="800000"/>
            <a:headEnd/>
            <a:tailEnd/>
          </a:ln>
        </p:spPr>
        <p:txBody>
          <a:bodyPr wrap="square">
            <a:spAutoFit/>
          </a:bodyPr>
          <a:lstStyle/>
          <a:p>
            <a:pPr eaLnBrk="0" hangingPunct="0">
              <a:lnSpc>
                <a:spcPct val="115000"/>
              </a:lnSpc>
            </a:pPr>
            <a:r>
              <a:rPr lang="ko-KR" altLang="en-US" sz="1600" b="1" dirty="0" smtClean="0">
                <a:solidFill>
                  <a:srgbClr val="000000"/>
                </a:solidFill>
                <a:latin typeface="굴림" charset="-127"/>
                <a:ea typeface="굴림" charset="-127"/>
              </a:rPr>
              <a:t> </a:t>
            </a:r>
            <a:endParaRPr lang="en-US" altLang="ko-KR" sz="1600" b="1" dirty="0">
              <a:solidFill>
                <a:srgbClr val="000000"/>
              </a:solidFill>
              <a:latin typeface="굴림" charset="-127"/>
              <a:ea typeface="굴림" charset="-127"/>
            </a:endParaRPr>
          </a:p>
        </p:txBody>
      </p:sp>
      <p:sp>
        <p:nvSpPr>
          <p:cNvPr id="37" name="TextBox 36"/>
          <p:cNvSpPr txBox="1"/>
          <p:nvPr/>
        </p:nvSpPr>
        <p:spPr>
          <a:xfrm>
            <a:off x="3707904" y="908720"/>
            <a:ext cx="5112568" cy="923330"/>
          </a:xfrm>
          <a:prstGeom prst="rect">
            <a:avLst/>
          </a:prstGeom>
          <a:noFill/>
        </p:spPr>
        <p:txBody>
          <a:bodyPr wrap="square" rtlCol="0">
            <a:spAutoFit/>
          </a:bodyPr>
          <a:lstStyle/>
          <a:p>
            <a:pPr algn="just"/>
            <a:r>
              <a:rPr lang="ko-KR" altLang="en-US" b="1" dirty="0" smtClean="0">
                <a:latin typeface="DX모던고딕RoundB" pitchFamily="18" charset="-127"/>
                <a:ea typeface="DX모던고딕RoundB" pitchFamily="18" charset="-127"/>
              </a:rPr>
              <a:t>사회복지공공기관으로서 관련법규를 준수하고 사회적 책임을 실천할 수 있도록 공정하고 명확한 원칙으로 기관을 운영하며 재정의 투명성을 유지한다</a:t>
            </a:r>
            <a:r>
              <a:rPr lang="en-US" altLang="ko-KR" b="1" dirty="0" smtClean="0">
                <a:latin typeface="DX모던고딕RoundB" pitchFamily="18" charset="-127"/>
                <a:ea typeface="DX모던고딕RoundB" pitchFamily="18" charset="-127"/>
              </a:rPr>
              <a:t>.</a:t>
            </a:r>
          </a:p>
        </p:txBody>
      </p:sp>
      <p:sp>
        <p:nvSpPr>
          <p:cNvPr id="38" name="TextBox 37"/>
          <p:cNvSpPr txBox="1"/>
          <p:nvPr/>
        </p:nvSpPr>
        <p:spPr>
          <a:xfrm>
            <a:off x="3707904" y="2492896"/>
            <a:ext cx="5328592" cy="3754874"/>
          </a:xfrm>
          <a:prstGeom prst="rect">
            <a:avLst/>
          </a:prstGeom>
          <a:noFill/>
        </p:spPr>
        <p:txBody>
          <a:bodyPr wrap="square" rtlCol="0">
            <a:spAutoFit/>
          </a:bodyPr>
          <a:lstStyle/>
          <a:p>
            <a:pPr algn="just"/>
            <a:r>
              <a:rPr lang="en-US" altLang="ko-KR" sz="1700" dirty="0" smtClean="0">
                <a:latin typeface="DX모던고딕RoundB" pitchFamily="18" charset="-127"/>
                <a:ea typeface="DX모던고딕RoundB" pitchFamily="18" charset="-127"/>
              </a:rPr>
              <a:t>1. </a:t>
            </a:r>
            <a:r>
              <a:rPr lang="ko-KR" altLang="en-US" sz="1700" dirty="0" smtClean="0">
                <a:latin typeface="DX모던고딕RoundB" pitchFamily="18" charset="-127"/>
                <a:ea typeface="DX모던고딕RoundB" pitchFamily="18" charset="-127"/>
              </a:rPr>
              <a:t>사회복지 재무회계규칙에 따라 공정하고 정확한 절차에            </a:t>
            </a:r>
            <a:endParaRPr lang="en-US" altLang="ko-KR" sz="1700" dirty="0" smtClean="0">
              <a:latin typeface="DX모던고딕RoundB" pitchFamily="18" charset="-127"/>
              <a:ea typeface="DX모던고딕RoundB" pitchFamily="18" charset="-127"/>
            </a:endParaRPr>
          </a:p>
          <a:p>
            <a:pPr algn="just"/>
            <a:r>
              <a:rPr lang="ko-KR" altLang="en-US" sz="1700" dirty="0" smtClean="0">
                <a:latin typeface="DX모던고딕RoundB" pitchFamily="18" charset="-127"/>
                <a:ea typeface="DX모던고딕RoundB" pitchFamily="18" charset="-127"/>
              </a:rPr>
              <a:t>    의해 예산을 집행하고 사용할 수 있도록 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2. </a:t>
            </a:r>
            <a:r>
              <a:rPr lang="ko-KR" altLang="en-US" sz="1700" dirty="0" smtClean="0">
                <a:latin typeface="DX모던고딕RoundB" pitchFamily="18" charset="-127"/>
                <a:ea typeface="DX모던고딕RoundB" pitchFamily="18" charset="-127"/>
              </a:rPr>
              <a:t>기관의 예산 및 결산에 대한 내용은 연</a:t>
            </a:r>
            <a:r>
              <a:rPr lang="en-US" altLang="ko-KR" sz="1700" dirty="0" smtClean="0">
                <a:latin typeface="DX모던고딕RoundB" pitchFamily="18" charset="-127"/>
                <a:ea typeface="DX모던고딕RoundB" pitchFamily="18" charset="-127"/>
              </a:rPr>
              <a:t>1</a:t>
            </a:r>
            <a:r>
              <a:rPr lang="ko-KR" altLang="en-US" sz="1700" dirty="0" smtClean="0">
                <a:latin typeface="DX모던고딕RoundB" pitchFamily="18" charset="-127"/>
                <a:ea typeface="DX모던고딕RoundB" pitchFamily="18" charset="-127"/>
              </a:rPr>
              <a:t>회 이상 </a:t>
            </a:r>
            <a:r>
              <a:rPr lang="ko-KR" altLang="en-US" sz="1700" dirty="0" err="1" smtClean="0">
                <a:latin typeface="DX모던고딕RoundB" pitchFamily="18" charset="-127"/>
                <a:ea typeface="DX모던고딕RoundB" pitchFamily="18" charset="-127"/>
              </a:rPr>
              <a:t>공개하</a:t>
            </a:r>
            <a:r>
              <a:rPr lang="ko-KR" altLang="en-US" sz="1700" dirty="0" smtClean="0">
                <a:latin typeface="DX모던고딕RoundB" pitchFamily="18" charset="-127"/>
                <a:ea typeface="DX모던고딕RoundB" pitchFamily="18" charset="-127"/>
              </a:rPr>
              <a:t>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err="1" smtClean="0">
                <a:latin typeface="DX모던고딕RoundB" pitchFamily="18" charset="-127"/>
                <a:ea typeface="DX모던고딕RoundB" pitchFamily="18" charset="-127"/>
              </a:rPr>
              <a:t>도록</a:t>
            </a:r>
            <a:r>
              <a:rPr lang="ko-KR" altLang="en-US" sz="1700" dirty="0" smtClean="0">
                <a:latin typeface="DX모던고딕RoundB" pitchFamily="18" charset="-127"/>
                <a:ea typeface="DX모던고딕RoundB" pitchFamily="18" charset="-127"/>
              </a:rPr>
              <a:t> 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3. </a:t>
            </a:r>
            <a:r>
              <a:rPr lang="ko-KR" altLang="en-US" sz="1700" dirty="0" smtClean="0">
                <a:latin typeface="DX모던고딕RoundB" pitchFamily="18" charset="-127"/>
                <a:ea typeface="DX모던고딕RoundB" pitchFamily="18" charset="-127"/>
              </a:rPr>
              <a:t>후원금의 사용내역은 연 </a:t>
            </a:r>
            <a:r>
              <a:rPr lang="en-US" altLang="ko-KR" sz="1700" dirty="0" smtClean="0">
                <a:latin typeface="DX모던고딕RoundB" pitchFamily="18" charset="-127"/>
                <a:ea typeface="DX모던고딕RoundB" pitchFamily="18" charset="-127"/>
              </a:rPr>
              <a:t>4</a:t>
            </a:r>
            <a:r>
              <a:rPr lang="ko-KR" altLang="en-US" sz="1700" dirty="0" smtClean="0">
                <a:latin typeface="DX모던고딕RoundB" pitchFamily="18" charset="-127"/>
                <a:ea typeface="DX모던고딕RoundB" pitchFamily="18" charset="-127"/>
              </a:rPr>
              <a:t>회 이상 공개함으로써 투명하게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사용될 수 있도록 관리한다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4. </a:t>
            </a:r>
            <a:r>
              <a:rPr lang="ko-KR" altLang="en-US" sz="1700" dirty="0" smtClean="0">
                <a:latin typeface="DX모던고딕RoundB" pitchFamily="18" charset="-127"/>
                <a:ea typeface="DX모던고딕RoundB" pitchFamily="18" charset="-127"/>
              </a:rPr>
              <a:t>지속적인 윤리경영 실천을 위해 직원들을 독려하고 교육을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받을 수 있도록 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5. </a:t>
            </a:r>
            <a:r>
              <a:rPr lang="ko-KR" altLang="en-US" sz="1700" dirty="0" smtClean="0">
                <a:latin typeface="DX모던고딕RoundB" pitchFamily="18" charset="-127"/>
                <a:ea typeface="DX모던고딕RoundB" pitchFamily="18" charset="-127"/>
              </a:rPr>
              <a:t>공식적이고 명확한 원칙을 세우고 모든 직원에게 공정하게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적용한다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6. </a:t>
            </a:r>
            <a:r>
              <a:rPr lang="ko-KR" altLang="en-US" sz="1700" dirty="0" smtClean="0">
                <a:latin typeface="DX모던고딕RoundB" pitchFamily="18" charset="-127"/>
                <a:ea typeface="DX모던고딕RoundB" pitchFamily="18" charset="-127"/>
              </a:rPr>
              <a:t>기관에 들어온 후원물품에 대해 정확한 사용기록</a:t>
            </a:r>
            <a:r>
              <a:rPr lang="en-US" altLang="ko-KR" sz="1700" dirty="0" smtClean="0">
                <a:latin typeface="DX모던고딕RoundB" pitchFamily="18" charset="-127"/>
                <a:ea typeface="DX모던고딕RoundB" pitchFamily="18" charset="-127"/>
              </a:rPr>
              <a:t>(</a:t>
            </a:r>
            <a:r>
              <a:rPr lang="ko-KR" altLang="en-US" sz="1700" dirty="0" smtClean="0">
                <a:latin typeface="DX모던고딕RoundB" pitchFamily="18" charset="-127"/>
                <a:ea typeface="DX모던고딕RoundB" pitchFamily="18" charset="-127"/>
              </a:rPr>
              <a:t>후원물품</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대장기록</a:t>
            </a:r>
            <a:r>
              <a:rPr lang="en-US" altLang="ko-KR" sz="1700" dirty="0" smtClean="0">
                <a:latin typeface="DX모던고딕RoundB" pitchFamily="18" charset="-127"/>
                <a:ea typeface="DX모던고딕RoundB" pitchFamily="18" charset="-127"/>
              </a:rPr>
              <a:t>)</a:t>
            </a:r>
            <a:r>
              <a:rPr lang="ko-KR" altLang="en-US" sz="1700" dirty="0" smtClean="0">
                <a:latin typeface="DX모던고딕RoundB" pitchFamily="18" charset="-127"/>
                <a:ea typeface="DX모던고딕RoundB" pitchFamily="18" charset="-127"/>
              </a:rPr>
              <a:t>을 통해 관리한다</a:t>
            </a:r>
            <a:r>
              <a:rPr lang="en-US" altLang="ko-KR" sz="1700" dirty="0" smtClean="0">
                <a:latin typeface="DX모던고딕RoundB" pitchFamily="18" charset="-127"/>
                <a:ea typeface="DX모던고딕RoundB" pitchFamily="18" charset="-127"/>
              </a:rPr>
              <a:t>.</a:t>
            </a:r>
            <a:endParaRPr lang="ko-KR" altLang="en-US"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7. </a:t>
            </a:r>
            <a:r>
              <a:rPr lang="ko-KR" altLang="en-US" sz="1700" dirty="0" smtClean="0">
                <a:latin typeface="DX모던고딕RoundB" pitchFamily="18" charset="-127"/>
                <a:ea typeface="DX모던고딕RoundB" pitchFamily="18" charset="-127"/>
              </a:rPr>
              <a:t>기관 내 물품을 아끼고 재활용이 가능한 물품의 </a:t>
            </a:r>
            <a:r>
              <a:rPr lang="ko-KR" altLang="en-US" sz="1700" dirty="0" err="1" smtClean="0">
                <a:latin typeface="DX모던고딕RoundB" pitchFamily="18" charset="-127"/>
                <a:ea typeface="DX모던고딕RoundB" pitchFamily="18" charset="-127"/>
              </a:rPr>
              <a:t>재사용율을</a:t>
            </a:r>
            <a:r>
              <a:rPr lang="ko-KR" altLang="en-US" sz="1700" dirty="0" smtClean="0">
                <a:latin typeface="DX모던고딕RoundB" pitchFamily="18" charset="-127"/>
                <a:ea typeface="DX모던고딕RoundB" pitchFamily="18" charset="-127"/>
              </a:rPr>
              <a:t> </a:t>
            </a:r>
            <a:endParaRPr lang="en-US" altLang="ko-KR" sz="1700" dirty="0" smtClean="0">
              <a:latin typeface="DX모던고딕RoundB" pitchFamily="18" charset="-127"/>
              <a:ea typeface="DX모던고딕RoundB" pitchFamily="18" charset="-127"/>
            </a:endParaRPr>
          </a:p>
          <a:p>
            <a:pPr algn="just"/>
            <a:r>
              <a:rPr lang="en-US" altLang="ko-KR" sz="1700" dirty="0" smtClean="0">
                <a:latin typeface="DX모던고딕RoundB" pitchFamily="18" charset="-127"/>
                <a:ea typeface="DX모던고딕RoundB" pitchFamily="18" charset="-127"/>
              </a:rPr>
              <a:t>    </a:t>
            </a:r>
            <a:r>
              <a:rPr lang="ko-KR" altLang="en-US" sz="1700" dirty="0" smtClean="0">
                <a:latin typeface="DX모던고딕RoundB" pitchFamily="18" charset="-127"/>
                <a:ea typeface="DX모던고딕RoundB" pitchFamily="18" charset="-127"/>
              </a:rPr>
              <a:t>높임으로써 환경개선과 물자절약에 힘을 쓴다</a:t>
            </a:r>
            <a:r>
              <a:rPr lang="en-US" altLang="ko-KR" sz="1700" dirty="0" smtClean="0">
                <a:latin typeface="DX모던고딕RoundB" pitchFamily="18" charset="-127"/>
                <a:ea typeface="DX모던고딕RoundB" pitchFamily="18" charset="-127"/>
              </a:rPr>
              <a:t>.</a:t>
            </a:r>
            <a:endParaRPr lang="ko-KR" altLang="en-US" sz="1700" b="1" dirty="0">
              <a:latin typeface="DX모던고딕RoundB" pitchFamily="18" charset="-127"/>
              <a:ea typeface="DX모던고딕RoundB" pitchFamily="18"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1520" y="908720"/>
            <a:ext cx="2664296" cy="720080"/>
          </a:xfrm>
        </p:spPr>
        <p:txBody>
          <a:bodyPr>
            <a:normAutofit/>
          </a:bodyPr>
          <a:lstStyle/>
          <a:p>
            <a:pPr algn="ctr"/>
            <a:r>
              <a:rPr lang="ko-KR" altLang="en-US" sz="3200" dirty="0" smtClean="0">
                <a:solidFill>
                  <a:srgbClr val="002060"/>
                </a:solidFill>
                <a:latin typeface="HY헤드라인M" pitchFamily="18" charset="-127"/>
                <a:ea typeface="HY헤드라인M" pitchFamily="18" charset="-127"/>
              </a:rPr>
              <a:t>실천사례</a:t>
            </a:r>
            <a:endParaRPr lang="ko-KR" altLang="en-US" sz="3200" dirty="0">
              <a:solidFill>
                <a:schemeClr val="bg1"/>
              </a:solidFill>
            </a:endParaRPr>
          </a:p>
        </p:txBody>
      </p:sp>
      <p:sp>
        <p:nvSpPr>
          <p:cNvPr id="9" name="슬라이드 번호 개체 틀 8"/>
          <p:cNvSpPr>
            <a:spLocks noGrp="1"/>
          </p:cNvSpPr>
          <p:nvPr>
            <p:ph type="sldNum" sz="quarter" idx="12"/>
          </p:nvPr>
        </p:nvSpPr>
        <p:spPr/>
        <p:txBody>
          <a:bodyPr/>
          <a:lstStyle/>
          <a:p>
            <a:fld id="{F540FCCE-116B-4AD4-B0F5-0D6ADA40B9E0}" type="slidenum">
              <a:rPr lang="ko-KR" altLang="en-US" smtClean="0"/>
              <a:pPr/>
              <a:t>7</a:t>
            </a:fld>
            <a:endParaRPr lang="ko-KR" altLang="en-US"/>
          </a:p>
        </p:txBody>
      </p:sp>
      <p:pic>
        <p:nvPicPr>
          <p:cNvPr id="13314" name="Picture 2" descr="C:\Users\6\AppData\Local\Microsoft\Windows\Temporary Internet Files\Content.IE5\90MILKFA\MP900448543[2].jpg"/>
          <p:cNvPicPr>
            <a:picLocks noChangeAspect="1" noChangeArrowheads="1"/>
          </p:cNvPicPr>
          <p:nvPr/>
        </p:nvPicPr>
        <p:blipFill>
          <a:blip r:embed="rId2" cstate="print"/>
          <a:srcRect/>
          <a:stretch>
            <a:fillRect/>
          </a:stretch>
        </p:blipFill>
        <p:spPr bwMode="auto">
          <a:xfrm>
            <a:off x="2915816" y="620688"/>
            <a:ext cx="6048672" cy="5760639"/>
          </a:xfrm>
          <a:prstGeom prst="rect">
            <a:avLst/>
          </a:prstGeom>
          <a:noFill/>
          <a:effectLst>
            <a:softEdge rad="635000"/>
          </a:effectLst>
        </p:spPr>
      </p:pic>
      <p:sp>
        <p:nvSpPr>
          <p:cNvPr id="5" name="직사각형 4"/>
          <p:cNvSpPr/>
          <p:nvPr/>
        </p:nvSpPr>
        <p:spPr>
          <a:xfrm>
            <a:off x="179512" y="1628800"/>
            <a:ext cx="3096344" cy="4167295"/>
          </a:xfrm>
          <a:prstGeom prst="rect">
            <a:avLst/>
          </a:prstGeom>
          <a:solidFill>
            <a:srgbClr val="FFCCFF"/>
          </a:solidFill>
          <a:effectLst>
            <a:glow rad="101600">
              <a:schemeClr val="accent4">
                <a:satMod val="175000"/>
                <a:alpha val="40000"/>
              </a:schemeClr>
            </a:glow>
            <a:softEdge rad="635000"/>
          </a:effectLst>
        </p:spPr>
        <p:txBody>
          <a:bodyPr wrap="square">
            <a:spAutoFit/>
          </a:bodyPr>
          <a:lstStyle/>
          <a:p>
            <a:pPr marL="274320" lvl="0" indent="-274320" algn="just">
              <a:lnSpc>
                <a:spcPts val="2400"/>
              </a:lnSpc>
              <a:spcBef>
                <a:spcPct val="20000"/>
              </a:spcBef>
              <a:buClr>
                <a:schemeClr val="accent1"/>
              </a:buClr>
              <a:buSzPct val="85000"/>
              <a:buFont typeface="Wingdings" pitchFamily="2" charset="2"/>
              <a:buChar char="§"/>
              <a:defRPr/>
            </a:pPr>
            <a:endParaRPr lang="en-US" altLang="ko-KR" sz="2000" b="1" dirty="0" smtClean="0">
              <a:solidFill>
                <a:schemeClr val="accent6">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Blip>
                <a:blip r:embed="rId3"/>
              </a:buBlip>
              <a:defRPr/>
            </a:pPr>
            <a:r>
              <a:rPr lang="en-US" altLang="ko-KR" sz="2000" b="1" dirty="0" smtClean="0">
                <a:solidFill>
                  <a:schemeClr val="tx2">
                    <a:lumMod val="50000"/>
                  </a:schemeClr>
                </a:solidFill>
                <a:latin typeface="HY강B" pitchFamily="18" charset="-127"/>
                <a:ea typeface="HY강B" pitchFamily="18" charset="-127"/>
              </a:rPr>
              <a:t>4</a:t>
            </a:r>
            <a:r>
              <a:rPr lang="ko-KR" altLang="en-US" sz="2000" b="1" dirty="0" smtClean="0">
                <a:solidFill>
                  <a:schemeClr val="tx2">
                    <a:lumMod val="50000"/>
                  </a:schemeClr>
                </a:solidFill>
                <a:latin typeface="HY강B" pitchFamily="18" charset="-127"/>
                <a:ea typeface="HY강B" pitchFamily="18" charset="-127"/>
              </a:rPr>
              <a:t>번의 운영위원회를 통한 예산 보고</a:t>
            </a:r>
            <a:endParaRPr lang="en-US" altLang="ko-KR" sz="2000" b="1" dirty="0" smtClean="0">
              <a:solidFill>
                <a:schemeClr val="tx2">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Blip>
                <a:blip r:embed="rId3"/>
              </a:buBlip>
              <a:defRPr/>
            </a:pPr>
            <a:r>
              <a:rPr lang="ko-KR" altLang="en-US" sz="2000" b="1" dirty="0" smtClean="0">
                <a:solidFill>
                  <a:schemeClr val="tx2">
                    <a:lumMod val="50000"/>
                  </a:schemeClr>
                </a:solidFill>
                <a:latin typeface="HY강B" pitchFamily="18" charset="-127"/>
                <a:ea typeface="HY강B" pitchFamily="18" charset="-127"/>
              </a:rPr>
              <a:t>윤리경영교육 </a:t>
            </a:r>
            <a:r>
              <a:rPr lang="en-US" altLang="ko-KR" sz="2000" b="1" dirty="0" smtClean="0">
                <a:solidFill>
                  <a:schemeClr val="tx2">
                    <a:lumMod val="50000"/>
                  </a:schemeClr>
                </a:solidFill>
                <a:latin typeface="HY강B" pitchFamily="18" charset="-127"/>
                <a:ea typeface="HY강B" pitchFamily="18" charset="-127"/>
              </a:rPr>
              <a:t>4</a:t>
            </a:r>
            <a:r>
              <a:rPr lang="ko-KR" altLang="en-US" sz="2000" b="1" dirty="0" smtClean="0">
                <a:solidFill>
                  <a:schemeClr val="tx2">
                    <a:lumMod val="50000"/>
                  </a:schemeClr>
                </a:solidFill>
                <a:latin typeface="HY강B" pitchFamily="18" charset="-127"/>
                <a:ea typeface="HY강B" pitchFamily="18" charset="-127"/>
              </a:rPr>
              <a:t>회 진행</a:t>
            </a:r>
            <a:endParaRPr lang="en-US" altLang="ko-KR" sz="2000" b="1" dirty="0" smtClean="0">
              <a:solidFill>
                <a:schemeClr val="tx2">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Blip>
                <a:blip r:embed="rId3"/>
              </a:buBlip>
              <a:defRPr/>
            </a:pPr>
            <a:r>
              <a:rPr lang="ko-KR" altLang="en-US" sz="2000" b="1" dirty="0" smtClean="0">
                <a:solidFill>
                  <a:schemeClr val="tx2">
                    <a:lumMod val="50000"/>
                  </a:schemeClr>
                </a:solidFill>
                <a:latin typeface="HY강B" pitchFamily="18" charset="-127"/>
                <a:ea typeface="HY강B" pitchFamily="18" charset="-127"/>
              </a:rPr>
              <a:t>윤리경영 실천지침 및 강령</a:t>
            </a:r>
            <a:endParaRPr lang="en-US" altLang="ko-KR" sz="2000" b="1" dirty="0" smtClean="0">
              <a:solidFill>
                <a:schemeClr val="tx2">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Blip>
                <a:blip r:embed="rId3"/>
              </a:buBlip>
              <a:defRPr/>
            </a:pPr>
            <a:r>
              <a:rPr lang="en-US" altLang="ko-KR" sz="2000" b="1" dirty="0" smtClean="0">
                <a:solidFill>
                  <a:schemeClr val="tx2">
                    <a:lumMod val="50000"/>
                  </a:schemeClr>
                </a:solidFill>
                <a:latin typeface="HY강B" pitchFamily="18" charset="-127"/>
                <a:ea typeface="HY강B" pitchFamily="18" charset="-127"/>
              </a:rPr>
              <a:t> </a:t>
            </a:r>
            <a:r>
              <a:rPr lang="ko-KR" altLang="en-US" sz="2000" b="1" dirty="0" smtClean="0">
                <a:solidFill>
                  <a:schemeClr val="tx2">
                    <a:lumMod val="50000"/>
                  </a:schemeClr>
                </a:solidFill>
                <a:latin typeface="HY강B" pitchFamily="18" charset="-127"/>
                <a:ea typeface="HY강B" pitchFamily="18" charset="-127"/>
              </a:rPr>
              <a:t>후원물품에 대한 정확한 사용기록관리</a:t>
            </a:r>
            <a:endParaRPr lang="en-US" altLang="ko-KR" sz="2000" b="1" dirty="0" smtClean="0">
              <a:solidFill>
                <a:schemeClr val="tx2">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Blip>
                <a:blip r:embed="rId3"/>
              </a:buBlip>
              <a:defRPr/>
            </a:pPr>
            <a:r>
              <a:rPr lang="en-US" altLang="ko-KR" sz="2000" b="1" dirty="0" smtClean="0">
                <a:solidFill>
                  <a:schemeClr val="tx2">
                    <a:lumMod val="50000"/>
                  </a:schemeClr>
                </a:solidFill>
                <a:latin typeface="HY강B" pitchFamily="18" charset="-127"/>
                <a:ea typeface="HY강B" pitchFamily="18" charset="-127"/>
              </a:rPr>
              <a:t>4</a:t>
            </a:r>
            <a:r>
              <a:rPr lang="ko-KR" altLang="en-US" sz="2000" b="1" dirty="0" smtClean="0">
                <a:solidFill>
                  <a:schemeClr val="tx2">
                    <a:lumMod val="50000"/>
                  </a:schemeClr>
                </a:solidFill>
                <a:latin typeface="HY강B" pitchFamily="18" charset="-127"/>
                <a:ea typeface="HY강B" pitchFamily="18" charset="-127"/>
              </a:rPr>
              <a:t>번의 소식지 발간을 통한 후원금</a:t>
            </a:r>
            <a:r>
              <a:rPr lang="en-US" altLang="ko-KR" sz="2000" b="1" dirty="0" smtClean="0">
                <a:solidFill>
                  <a:schemeClr val="tx2">
                    <a:lumMod val="50000"/>
                  </a:schemeClr>
                </a:solidFill>
                <a:latin typeface="HY강B" pitchFamily="18" charset="-127"/>
                <a:ea typeface="HY강B" pitchFamily="18" charset="-127"/>
              </a:rPr>
              <a:t>(</a:t>
            </a:r>
            <a:r>
              <a:rPr lang="ko-KR" altLang="en-US" sz="2000" b="1" dirty="0" smtClean="0">
                <a:solidFill>
                  <a:schemeClr val="tx2">
                    <a:lumMod val="50000"/>
                  </a:schemeClr>
                </a:solidFill>
                <a:latin typeface="HY강B" pitchFamily="18" charset="-127"/>
                <a:ea typeface="HY강B" pitchFamily="18" charset="-127"/>
              </a:rPr>
              <a:t>품</a:t>
            </a:r>
            <a:r>
              <a:rPr lang="en-US" altLang="ko-KR" sz="2000" b="1" dirty="0" smtClean="0">
                <a:solidFill>
                  <a:schemeClr val="tx2">
                    <a:lumMod val="50000"/>
                  </a:schemeClr>
                </a:solidFill>
                <a:latin typeface="HY강B" pitchFamily="18" charset="-127"/>
                <a:ea typeface="HY강B" pitchFamily="18" charset="-127"/>
              </a:rPr>
              <a:t>) </a:t>
            </a:r>
            <a:r>
              <a:rPr lang="ko-KR" altLang="en-US" sz="2000" b="1" dirty="0" smtClean="0">
                <a:solidFill>
                  <a:schemeClr val="tx2">
                    <a:lumMod val="50000"/>
                  </a:schemeClr>
                </a:solidFill>
                <a:latin typeface="HY강B" pitchFamily="18" charset="-127"/>
                <a:ea typeface="HY강B" pitchFamily="18" charset="-127"/>
              </a:rPr>
              <a:t>사용내역 보고</a:t>
            </a:r>
            <a:endParaRPr lang="en-US" altLang="ko-KR" sz="2000" b="1" dirty="0" smtClean="0">
              <a:solidFill>
                <a:schemeClr val="tx2">
                  <a:lumMod val="50000"/>
                </a:schemeClr>
              </a:solidFill>
              <a:latin typeface="HY강B" pitchFamily="18" charset="-127"/>
              <a:ea typeface="HY강B" pitchFamily="18" charset="-127"/>
            </a:endParaRPr>
          </a:p>
          <a:p>
            <a:pPr marL="274320" lvl="0" indent="-274320" algn="just">
              <a:lnSpc>
                <a:spcPts val="2400"/>
              </a:lnSpc>
              <a:spcBef>
                <a:spcPct val="20000"/>
              </a:spcBef>
              <a:buClr>
                <a:schemeClr val="accent1"/>
              </a:buClr>
              <a:buSzPct val="85000"/>
              <a:buFont typeface="Wingdings" pitchFamily="2" charset="2"/>
              <a:buChar char="§"/>
              <a:defRPr/>
            </a:pPr>
            <a:endParaRPr lang="en-US" altLang="ko-KR" sz="2400" b="1" dirty="0" smtClean="0">
              <a:solidFill>
                <a:schemeClr val="tx2">
                  <a:lumMod val="50000"/>
                </a:schemeClr>
              </a:solidFill>
              <a:latin typeface="HY강B" pitchFamily="18" charset="-127"/>
              <a:ea typeface="HY강B" pitchFamily="18" charset="-127"/>
            </a:endParaRPr>
          </a:p>
        </p:txBody>
      </p:sp>
      <p:pic>
        <p:nvPicPr>
          <p:cNvPr id="7171" name="Picture 3"/>
          <p:cNvPicPr>
            <a:picLocks noChangeAspect="1" noChangeArrowheads="1"/>
          </p:cNvPicPr>
          <p:nvPr/>
        </p:nvPicPr>
        <p:blipFill>
          <a:blip r:embed="rId4" cstate="print"/>
          <a:srcRect/>
          <a:stretch>
            <a:fillRect/>
          </a:stretch>
        </p:blipFill>
        <p:spPr bwMode="auto">
          <a:xfrm>
            <a:off x="4349899" y="2132856"/>
            <a:ext cx="4794101" cy="4424164"/>
          </a:xfrm>
          <a:prstGeom prst="rect">
            <a:avLst/>
          </a:prstGeom>
          <a:noFill/>
          <a:ln w="9525">
            <a:noFill/>
            <a:miter lim="800000"/>
            <a:headEnd/>
            <a:tailEnd/>
          </a:ln>
        </p:spPr>
      </p:pic>
      <p:pic>
        <p:nvPicPr>
          <p:cNvPr id="7169" name="Picture 1" descr="\\5-PC\Users\Public\3. 2016년 사진\행정지원팀\회의\2016.03.08. 2차운영위원회\KakaoTalk_20160613_182002656.jpg"/>
          <p:cNvPicPr>
            <a:picLocks noChangeAspect="1" noChangeArrowheads="1"/>
          </p:cNvPicPr>
          <p:nvPr/>
        </p:nvPicPr>
        <p:blipFill>
          <a:blip r:embed="rId5" cstate="print"/>
          <a:srcRect/>
          <a:stretch>
            <a:fillRect/>
          </a:stretch>
        </p:blipFill>
        <p:spPr bwMode="auto">
          <a:xfrm>
            <a:off x="3203848" y="692696"/>
            <a:ext cx="3360373" cy="25202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슬라이드 번호 개체 틀 34"/>
          <p:cNvSpPr>
            <a:spLocks noGrp="1"/>
          </p:cNvSpPr>
          <p:nvPr>
            <p:ph type="sldNum" sz="quarter" idx="12"/>
          </p:nvPr>
        </p:nvSpPr>
        <p:spPr/>
        <p:txBody>
          <a:bodyPr/>
          <a:lstStyle/>
          <a:p>
            <a:fld id="{F540FCCE-116B-4AD4-B0F5-0D6ADA40B9E0}" type="slidenum">
              <a:rPr lang="ko-KR" altLang="en-US" smtClean="0"/>
              <a:pPr/>
              <a:t>8</a:t>
            </a:fld>
            <a:endParaRPr lang="ko-KR" altLang="en-US"/>
          </a:p>
        </p:txBody>
      </p:sp>
      <p:pic>
        <p:nvPicPr>
          <p:cNvPr id="1028" name="Picture 4" descr="C:\Users\6\AppData\Local\Microsoft\Windows\Temporary Internet Files\Content.IE5\G1FXWBZ7\MC900078839[1].wmf"/>
          <p:cNvPicPr>
            <a:picLocks noChangeAspect="1" noChangeArrowheads="1"/>
          </p:cNvPicPr>
          <p:nvPr/>
        </p:nvPicPr>
        <p:blipFill>
          <a:blip r:embed="rId3" cstate="print"/>
          <a:srcRect/>
          <a:stretch>
            <a:fillRect/>
          </a:stretch>
        </p:blipFill>
        <p:spPr bwMode="auto">
          <a:xfrm>
            <a:off x="179512" y="5013176"/>
            <a:ext cx="2520280" cy="1601442"/>
          </a:xfrm>
          <a:prstGeom prst="rect">
            <a:avLst/>
          </a:prstGeom>
          <a:noFill/>
        </p:spPr>
      </p:pic>
      <p:sp>
        <p:nvSpPr>
          <p:cNvPr id="39" name="직사각형 38"/>
          <p:cNvSpPr/>
          <p:nvPr/>
        </p:nvSpPr>
        <p:spPr>
          <a:xfrm>
            <a:off x="-36512" y="764704"/>
            <a:ext cx="2448272" cy="2277547"/>
          </a:xfrm>
          <a:prstGeom prst="rect">
            <a:avLst/>
          </a:prstGeom>
        </p:spPr>
        <p:txBody>
          <a:bodyPr wrap="square">
            <a:spAutoFit/>
          </a:bodyPr>
          <a:lstStyle/>
          <a:p>
            <a:pPr lvl="0" algn="ctr"/>
            <a:endParaRPr lang="en-US" altLang="ko-KR" sz="14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제</a:t>
            </a:r>
            <a:r>
              <a:rPr lang="en-US" altLang="ko-KR" sz="3200" dirty="0" smtClean="0">
                <a:solidFill>
                  <a:srgbClr val="FFFF00"/>
                </a:solidFill>
                <a:latin typeface="HY헤드라인M" pitchFamily="18" charset="-127"/>
                <a:ea typeface="HY헤드라인M" pitchFamily="18" charset="-127"/>
              </a:rPr>
              <a:t>2</a:t>
            </a:r>
            <a:r>
              <a:rPr lang="ko-KR" altLang="en-US" sz="3200" dirty="0" smtClean="0">
                <a:solidFill>
                  <a:srgbClr val="FFFF00"/>
                </a:solidFill>
                <a:latin typeface="HY헤드라인M" pitchFamily="18" charset="-127"/>
                <a:ea typeface="HY헤드라인M" pitchFamily="18" charset="-127"/>
              </a:rPr>
              <a:t>장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이용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장애인에 </a:t>
            </a:r>
            <a:endParaRPr lang="en-US" altLang="ko-KR" sz="3200" dirty="0" smtClean="0">
              <a:solidFill>
                <a:srgbClr val="FFFF00"/>
              </a:solidFill>
              <a:latin typeface="HY헤드라인M" pitchFamily="18" charset="-127"/>
              <a:ea typeface="HY헤드라인M" pitchFamily="18" charset="-127"/>
            </a:endParaRPr>
          </a:p>
          <a:p>
            <a:pPr lvl="0" algn="ctr"/>
            <a:r>
              <a:rPr lang="ko-KR" altLang="en-US" sz="3200" dirty="0" smtClean="0">
                <a:solidFill>
                  <a:srgbClr val="FFFF00"/>
                </a:solidFill>
                <a:latin typeface="HY헤드라인M" pitchFamily="18" charset="-127"/>
                <a:ea typeface="HY헤드라인M" pitchFamily="18" charset="-127"/>
              </a:rPr>
              <a:t>대한 윤리</a:t>
            </a:r>
            <a:endParaRPr lang="en-US" altLang="ko-KR" dirty="0" smtClean="0">
              <a:solidFill>
                <a:srgbClr val="FFFF00"/>
              </a:solidFill>
              <a:latin typeface="HY헤드라인M" pitchFamily="18" charset="-127"/>
              <a:ea typeface="HY헤드라인M" pitchFamily="18" charset="-127"/>
            </a:endParaRPr>
          </a:p>
        </p:txBody>
      </p:sp>
      <p:sp>
        <p:nvSpPr>
          <p:cNvPr id="40" name="AutoShape 54"/>
          <p:cNvSpPr>
            <a:spLocks noChangeArrowheads="1"/>
          </p:cNvSpPr>
          <p:nvPr/>
        </p:nvSpPr>
        <p:spPr bwMode="gray">
          <a:xfrm>
            <a:off x="2555776" y="716503"/>
            <a:ext cx="6408712" cy="140603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ko-KR" altLang="en-US">
              <a:ea typeface="굴림" pitchFamily="50" charset="-127"/>
            </a:endParaRPr>
          </a:p>
        </p:txBody>
      </p:sp>
      <p:sp>
        <p:nvSpPr>
          <p:cNvPr id="41" name="AutoShape 56"/>
          <p:cNvSpPr>
            <a:spLocks noChangeArrowheads="1"/>
          </p:cNvSpPr>
          <p:nvPr/>
        </p:nvSpPr>
        <p:spPr bwMode="gray">
          <a:xfrm>
            <a:off x="2411760" y="872716"/>
            <a:ext cx="1152128" cy="972108"/>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42" name="Freeform 57"/>
          <p:cNvSpPr>
            <a:spLocks/>
          </p:cNvSpPr>
          <p:nvPr/>
        </p:nvSpPr>
        <p:spPr bwMode="gray">
          <a:xfrm>
            <a:off x="2516247" y="926723"/>
            <a:ext cx="615593" cy="59406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43" name="Text Box 58"/>
          <p:cNvSpPr txBox="1">
            <a:spLocks noChangeArrowheads="1"/>
          </p:cNvSpPr>
          <p:nvPr/>
        </p:nvSpPr>
        <p:spPr bwMode="gray">
          <a:xfrm>
            <a:off x="2411760" y="1160748"/>
            <a:ext cx="1199751"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Arial" charset="0"/>
                <a:ea typeface="휴먼엑스포" pitchFamily="18" charset="-127"/>
              </a:rPr>
              <a:t>실천강령</a:t>
            </a:r>
            <a:endParaRPr lang="ko-KR" altLang="en-US" sz="2000" dirty="0">
              <a:solidFill>
                <a:srgbClr val="FFFFFF"/>
              </a:solidFill>
              <a:latin typeface="Arial" charset="0"/>
              <a:ea typeface="휴먼엑스포" pitchFamily="18" charset="-127"/>
            </a:endParaRPr>
          </a:p>
        </p:txBody>
      </p:sp>
      <p:sp>
        <p:nvSpPr>
          <p:cNvPr id="44" name="AutoShape 61"/>
          <p:cNvSpPr>
            <a:spLocks noChangeArrowheads="1"/>
          </p:cNvSpPr>
          <p:nvPr/>
        </p:nvSpPr>
        <p:spPr bwMode="gray">
          <a:xfrm>
            <a:off x="2555776" y="2348880"/>
            <a:ext cx="6444208" cy="3899470"/>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ko-KR" altLang="en-US" dirty="0" smtClean="0"/>
          </a:p>
        </p:txBody>
      </p:sp>
      <p:sp>
        <p:nvSpPr>
          <p:cNvPr id="45" name="AutoShape 63"/>
          <p:cNvSpPr>
            <a:spLocks noChangeArrowheads="1"/>
          </p:cNvSpPr>
          <p:nvPr/>
        </p:nvSpPr>
        <p:spPr bwMode="gray">
          <a:xfrm>
            <a:off x="2411760" y="2348880"/>
            <a:ext cx="1163106" cy="97375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ko-KR" altLang="en-US">
              <a:ea typeface="굴림" pitchFamily="50" charset="-127"/>
            </a:endParaRPr>
          </a:p>
        </p:txBody>
      </p:sp>
      <p:sp>
        <p:nvSpPr>
          <p:cNvPr id="46" name="Freeform 64"/>
          <p:cNvSpPr>
            <a:spLocks/>
          </p:cNvSpPr>
          <p:nvPr/>
        </p:nvSpPr>
        <p:spPr bwMode="gray">
          <a:xfrm>
            <a:off x="2411760" y="2372581"/>
            <a:ext cx="615593" cy="7683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ko-KR" altLang="en-US">
              <a:ea typeface="굴림" pitchFamily="50" charset="-127"/>
            </a:endParaRPr>
          </a:p>
        </p:txBody>
      </p:sp>
      <p:sp>
        <p:nvSpPr>
          <p:cNvPr id="47" name="Text Box 65"/>
          <p:cNvSpPr txBox="1">
            <a:spLocks noChangeArrowheads="1"/>
          </p:cNvSpPr>
          <p:nvPr/>
        </p:nvSpPr>
        <p:spPr bwMode="gray">
          <a:xfrm>
            <a:off x="2411760" y="2708920"/>
            <a:ext cx="1224136" cy="400110"/>
          </a:xfrm>
          <a:prstGeom prst="rect">
            <a:avLst/>
          </a:prstGeom>
          <a:noFill/>
          <a:ln w="9525" algn="ctr">
            <a:noFill/>
            <a:miter lim="800000"/>
            <a:headEnd/>
            <a:tailEnd/>
          </a:ln>
        </p:spPr>
        <p:txBody>
          <a:bodyPr wrap="square">
            <a:spAutoFit/>
          </a:bodyPr>
          <a:lstStyle/>
          <a:p>
            <a:pPr algn="ctr" eaLnBrk="0" hangingPunct="0"/>
            <a:r>
              <a:rPr lang="ko-KR" altLang="en-US" sz="2000" dirty="0" smtClean="0">
                <a:solidFill>
                  <a:srgbClr val="FFFFFF"/>
                </a:solidFill>
                <a:latin typeface="휴먼엑스포" pitchFamily="18" charset="-127"/>
                <a:ea typeface="휴먼엑스포" pitchFamily="18" charset="-127"/>
              </a:rPr>
              <a:t>실천지침</a:t>
            </a:r>
            <a:endParaRPr lang="ko-KR" altLang="en-US" sz="2000" dirty="0">
              <a:solidFill>
                <a:srgbClr val="FFFFFF"/>
              </a:solidFill>
              <a:latin typeface="휴먼엑스포" pitchFamily="18" charset="-127"/>
              <a:ea typeface="휴먼엑스포" pitchFamily="18" charset="-127"/>
            </a:endParaRPr>
          </a:p>
        </p:txBody>
      </p:sp>
      <p:sp>
        <p:nvSpPr>
          <p:cNvPr id="48" name="Text Box 66"/>
          <p:cNvSpPr txBox="1">
            <a:spLocks noChangeArrowheads="1"/>
          </p:cNvSpPr>
          <p:nvPr/>
        </p:nvSpPr>
        <p:spPr bwMode="gray">
          <a:xfrm>
            <a:off x="3923928" y="2697882"/>
            <a:ext cx="5010258" cy="339580"/>
          </a:xfrm>
          <a:prstGeom prst="rect">
            <a:avLst/>
          </a:prstGeom>
          <a:noFill/>
          <a:ln w="9525" algn="ctr">
            <a:noFill/>
            <a:miter lim="800000"/>
            <a:headEnd/>
            <a:tailEnd/>
          </a:ln>
        </p:spPr>
        <p:txBody>
          <a:bodyPr wrap="square">
            <a:spAutoFit/>
          </a:bodyPr>
          <a:lstStyle/>
          <a:p>
            <a:pPr eaLnBrk="0" hangingPunct="0">
              <a:lnSpc>
                <a:spcPct val="115000"/>
              </a:lnSpc>
            </a:pPr>
            <a:r>
              <a:rPr lang="ko-KR" altLang="en-US" sz="1600" b="1" dirty="0" smtClean="0">
                <a:solidFill>
                  <a:srgbClr val="000000"/>
                </a:solidFill>
                <a:latin typeface="굴림" charset="-127"/>
                <a:ea typeface="굴림" charset="-127"/>
              </a:rPr>
              <a:t> </a:t>
            </a:r>
            <a:endParaRPr lang="en-US" altLang="ko-KR" sz="1600" b="1" dirty="0">
              <a:solidFill>
                <a:srgbClr val="000000"/>
              </a:solidFill>
              <a:latin typeface="굴림" charset="-127"/>
              <a:ea typeface="굴림" charset="-127"/>
            </a:endParaRPr>
          </a:p>
        </p:txBody>
      </p:sp>
      <p:sp>
        <p:nvSpPr>
          <p:cNvPr id="49" name="TextBox 48"/>
          <p:cNvSpPr txBox="1"/>
          <p:nvPr/>
        </p:nvSpPr>
        <p:spPr>
          <a:xfrm>
            <a:off x="3707904" y="980728"/>
            <a:ext cx="5112568" cy="923330"/>
          </a:xfrm>
          <a:prstGeom prst="rect">
            <a:avLst/>
          </a:prstGeom>
          <a:noFill/>
        </p:spPr>
        <p:txBody>
          <a:bodyPr wrap="square" rtlCol="0">
            <a:spAutoFit/>
          </a:bodyPr>
          <a:lstStyle/>
          <a:p>
            <a:pPr algn="just"/>
            <a:r>
              <a:rPr lang="ko-KR" altLang="en-US" b="1" dirty="0" smtClean="0">
                <a:latin typeface="DX모던고딕RoundB" pitchFamily="18" charset="-127"/>
                <a:ea typeface="DX모던고딕RoundB" pitchFamily="18" charset="-127"/>
              </a:rPr>
              <a:t>이용 장애인 개인의 존엄성을 가지며 이를 바탕으로 개성과 소질을 발휘함으로써 정체성을 확보하고 독립된 인격체로서 </a:t>
            </a:r>
            <a:r>
              <a:rPr lang="ko-KR" altLang="en-US" b="1" dirty="0" err="1" smtClean="0">
                <a:latin typeface="DX모던고딕RoundB" pitchFamily="18" charset="-127"/>
                <a:ea typeface="DX모던고딕RoundB" pitchFamily="18" charset="-127"/>
              </a:rPr>
              <a:t>존중받을</a:t>
            </a:r>
            <a:r>
              <a:rPr lang="ko-KR" altLang="en-US" b="1" dirty="0" smtClean="0">
                <a:latin typeface="DX모던고딕RoundB" pitchFamily="18" charset="-127"/>
                <a:ea typeface="DX모던고딕RoundB" pitchFamily="18" charset="-127"/>
              </a:rPr>
              <a:t> 권리를 가진다</a:t>
            </a:r>
            <a:r>
              <a:rPr lang="en-US" altLang="ko-KR" b="1" dirty="0" smtClean="0">
                <a:latin typeface="DX모던고딕RoundB" pitchFamily="18" charset="-127"/>
                <a:ea typeface="DX모던고딕RoundB" pitchFamily="18" charset="-127"/>
              </a:rPr>
              <a:t>.</a:t>
            </a:r>
            <a:endParaRPr lang="ko-KR" altLang="en-US" b="1" dirty="0" smtClean="0">
              <a:latin typeface="DX모던고딕RoundB" pitchFamily="18" charset="-127"/>
              <a:ea typeface="DX모던고딕RoundB" pitchFamily="18" charset="-127"/>
            </a:endParaRPr>
          </a:p>
        </p:txBody>
      </p:sp>
      <p:sp>
        <p:nvSpPr>
          <p:cNvPr id="51" name="TextBox 50"/>
          <p:cNvSpPr txBox="1"/>
          <p:nvPr/>
        </p:nvSpPr>
        <p:spPr>
          <a:xfrm>
            <a:off x="3707904" y="2492896"/>
            <a:ext cx="5328592" cy="3539430"/>
          </a:xfrm>
          <a:prstGeom prst="rect">
            <a:avLst/>
          </a:prstGeom>
          <a:noFill/>
        </p:spPr>
        <p:txBody>
          <a:bodyPr wrap="square" rtlCol="0">
            <a:spAutoFit/>
          </a:bodyPr>
          <a:lstStyle/>
          <a:p>
            <a:pPr algn="just"/>
            <a:r>
              <a:rPr lang="en-US" altLang="ko-KR" sz="1600" dirty="0" smtClean="0">
                <a:latin typeface="DX모던고딕RoundB" pitchFamily="18" charset="-127"/>
                <a:ea typeface="DX모던고딕RoundB" pitchFamily="18" charset="-127"/>
              </a:rPr>
              <a:t>1. </a:t>
            </a:r>
            <a:r>
              <a:rPr lang="ko-KR" altLang="en-US" sz="1600" dirty="0" smtClean="0">
                <a:latin typeface="DX모던고딕RoundB" pitchFamily="18" charset="-127"/>
                <a:ea typeface="DX모던고딕RoundB" pitchFamily="18" charset="-127"/>
              </a:rPr>
              <a:t>이용 장애인은 자기결정권과 발언권으로 행복을 추구할 수 </a:t>
            </a:r>
            <a:r>
              <a:rPr lang="ko-KR" altLang="en-US" sz="1600" dirty="0" err="1" smtClean="0">
                <a:latin typeface="DX모던고딕RoundB" pitchFamily="18" charset="-127"/>
                <a:ea typeface="DX모던고딕RoundB" pitchFamily="18" charset="-127"/>
              </a:rPr>
              <a:t>있</a:t>
            </a:r>
            <a:endParaRPr lang="en-US" altLang="ko-KR" sz="1600" dirty="0" smtClean="0">
              <a:latin typeface="DX모던고딕RoundB" pitchFamily="18" charset="-127"/>
              <a:ea typeface="DX모던고딕RoundB" pitchFamily="18" charset="-127"/>
            </a:endParaRPr>
          </a:p>
          <a:p>
            <a:pPr algn="just"/>
            <a:r>
              <a:rPr lang="ko-KR" altLang="en-US" sz="1600" dirty="0" smtClean="0">
                <a:latin typeface="DX모던고딕RoundB" pitchFamily="18" charset="-127"/>
                <a:ea typeface="DX모던고딕RoundB" pitchFamily="18" charset="-127"/>
              </a:rPr>
              <a:t>    는 권리를 가진다</a:t>
            </a:r>
            <a:r>
              <a:rPr lang="en-US" altLang="ko-KR" sz="1600" dirty="0" smtClean="0">
                <a:latin typeface="DX모던고딕RoundB" pitchFamily="18" charset="-127"/>
                <a:ea typeface="DX모던고딕RoundB" pitchFamily="18" charset="-127"/>
              </a:rPr>
              <a:t>. </a:t>
            </a:r>
            <a:endParaRPr lang="ko-KR" altLang="en-US"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2. </a:t>
            </a:r>
            <a:r>
              <a:rPr lang="ko-KR" altLang="en-US" sz="1600" dirty="0" smtClean="0">
                <a:latin typeface="DX모던고딕RoundB" pitchFamily="18" charset="-127"/>
                <a:ea typeface="DX모던고딕RoundB" pitchFamily="18" charset="-127"/>
              </a:rPr>
              <a:t>이용 장애인은 전문적이고 실용적인 지원서비스 환경에 자기 </a:t>
            </a:r>
            <a:endParaRPr lang="en-US" altLang="ko-KR"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선택권을 가지며 주체적이고 자립적인 사회인이 될 권리를 가</a:t>
            </a:r>
            <a:endParaRPr lang="en-US" altLang="ko-KR"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진다</a:t>
            </a:r>
            <a:r>
              <a:rPr lang="en-US" altLang="ko-KR" sz="1600" dirty="0" smtClean="0">
                <a:latin typeface="DX모던고딕RoundB" pitchFamily="18" charset="-127"/>
                <a:ea typeface="DX모던고딕RoundB" pitchFamily="18" charset="-127"/>
              </a:rPr>
              <a:t>. </a:t>
            </a:r>
            <a:endParaRPr lang="ko-KR" altLang="en-US"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3. </a:t>
            </a:r>
            <a:r>
              <a:rPr lang="ko-KR" altLang="en-US" sz="1600" dirty="0" smtClean="0">
                <a:latin typeface="DX모던고딕RoundB" pitchFamily="18" charset="-127"/>
                <a:ea typeface="DX모던고딕RoundB" pitchFamily="18" charset="-127"/>
              </a:rPr>
              <a:t>이용 장애인에 대한 </a:t>
            </a:r>
            <a:r>
              <a:rPr lang="ko-KR" altLang="en-US" sz="1600" dirty="0" err="1" smtClean="0">
                <a:latin typeface="DX모던고딕RoundB" pitchFamily="18" charset="-127"/>
                <a:ea typeface="DX모던고딕RoundB" pitchFamily="18" charset="-127"/>
              </a:rPr>
              <a:t>개인정보등</a:t>
            </a:r>
            <a:r>
              <a:rPr lang="ko-KR" altLang="en-US" sz="1600" dirty="0" smtClean="0">
                <a:latin typeface="DX모던고딕RoundB" pitchFamily="18" charset="-127"/>
                <a:ea typeface="DX모던고딕RoundB" pitchFamily="18" charset="-127"/>
              </a:rPr>
              <a:t> 비밀을 보장한다</a:t>
            </a:r>
            <a:r>
              <a:rPr lang="en-US" altLang="ko-KR" sz="1600" dirty="0" smtClean="0">
                <a:latin typeface="DX모던고딕RoundB" pitchFamily="18" charset="-127"/>
                <a:ea typeface="DX모던고딕RoundB" pitchFamily="18" charset="-127"/>
              </a:rPr>
              <a:t>.</a:t>
            </a:r>
            <a:endParaRPr lang="ko-KR" altLang="en-US"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4. </a:t>
            </a:r>
            <a:r>
              <a:rPr lang="ko-KR" altLang="en-US" sz="1600" dirty="0" smtClean="0">
                <a:latin typeface="DX모던고딕RoundB" pitchFamily="18" charset="-127"/>
                <a:ea typeface="DX모던고딕RoundB" pitchFamily="18" charset="-127"/>
              </a:rPr>
              <a:t>이용 장애인과의 관계 속에서 존칭을 사용하며 눈높이 대화를 </a:t>
            </a:r>
            <a:endParaRPr lang="en-US" altLang="ko-KR"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한다</a:t>
            </a:r>
            <a:r>
              <a:rPr lang="en-US" altLang="ko-KR" sz="1600" dirty="0" smtClean="0">
                <a:latin typeface="DX모던고딕RoundB" pitchFamily="18" charset="-127"/>
                <a:ea typeface="DX모던고딕RoundB" pitchFamily="18" charset="-127"/>
              </a:rPr>
              <a:t>.</a:t>
            </a:r>
            <a:endParaRPr lang="ko-KR" altLang="en-US"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5. </a:t>
            </a:r>
            <a:r>
              <a:rPr lang="ko-KR" altLang="en-US" sz="1600" dirty="0" smtClean="0">
                <a:latin typeface="DX모던고딕RoundB" pitchFamily="18" charset="-127"/>
                <a:ea typeface="DX모던고딕RoundB" pitchFamily="18" charset="-127"/>
              </a:rPr>
              <a:t>이용 장애인과의 </a:t>
            </a:r>
            <a:r>
              <a:rPr lang="ko-KR" altLang="en-US" sz="1600" dirty="0" err="1" smtClean="0">
                <a:latin typeface="DX모던고딕RoundB" pitchFamily="18" charset="-127"/>
                <a:ea typeface="DX모던고딕RoundB" pitchFamily="18" charset="-127"/>
              </a:rPr>
              <a:t>관계속에서</a:t>
            </a:r>
            <a:r>
              <a:rPr lang="ko-KR" altLang="en-US" sz="1600" dirty="0" smtClean="0">
                <a:latin typeface="DX모던고딕RoundB" pitchFamily="18" charset="-127"/>
                <a:ea typeface="DX모던고딕RoundB" pitchFamily="18" charset="-127"/>
              </a:rPr>
              <a:t> “</a:t>
            </a:r>
            <a:r>
              <a:rPr lang="ko-KR" altLang="en-US" sz="1600" dirty="0" err="1" smtClean="0">
                <a:latin typeface="DX모던고딕RoundB" pitchFamily="18" charset="-127"/>
                <a:ea typeface="DX모던고딕RoundB" pitchFamily="18" charset="-127"/>
              </a:rPr>
              <a:t>안된다</a:t>
            </a:r>
            <a:r>
              <a:rPr lang="ko-KR" altLang="en-US" sz="1600" dirty="0" smtClean="0">
                <a:latin typeface="DX모던고딕RoundB" pitchFamily="18" charset="-127"/>
                <a:ea typeface="DX모던고딕RoundB" pitchFamily="18" charset="-127"/>
              </a:rPr>
              <a:t>” “못한다” 등 부정적인 </a:t>
            </a:r>
            <a:endParaRPr lang="en-US" altLang="ko-KR"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언어를 사용하지 않는다</a:t>
            </a:r>
            <a:r>
              <a:rPr lang="en-US" altLang="ko-KR" sz="1600" dirty="0" smtClean="0">
                <a:latin typeface="DX모던고딕RoundB" pitchFamily="18" charset="-127"/>
                <a:ea typeface="DX모던고딕RoundB" pitchFamily="18" charset="-127"/>
              </a:rPr>
              <a:t>.</a:t>
            </a:r>
            <a:endParaRPr lang="ko-KR" altLang="en-US"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6. </a:t>
            </a:r>
            <a:r>
              <a:rPr lang="ko-KR" altLang="en-US" sz="1600" dirty="0" smtClean="0">
                <a:latin typeface="DX모던고딕RoundB" pitchFamily="18" charset="-127"/>
                <a:ea typeface="DX모던고딕RoundB" pitchFamily="18" charset="-127"/>
              </a:rPr>
              <a:t>이용 장애인의 개인의 특성을 인정하고 개별화된 서비스를 지</a:t>
            </a:r>
            <a:endParaRPr lang="en-US" altLang="ko-KR"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원한다</a:t>
            </a:r>
            <a:r>
              <a:rPr lang="en-US" altLang="ko-KR" sz="1600" dirty="0" smtClean="0">
                <a:latin typeface="DX모던고딕RoundB" pitchFamily="18" charset="-127"/>
                <a:ea typeface="DX모던고딕RoundB" pitchFamily="18" charset="-127"/>
              </a:rPr>
              <a:t>.</a:t>
            </a:r>
            <a:endParaRPr lang="ko-KR" altLang="en-US" sz="1600" dirty="0" smtClean="0">
              <a:latin typeface="DX모던고딕RoundB" pitchFamily="18" charset="-127"/>
              <a:ea typeface="DX모던고딕RoundB" pitchFamily="18" charset="-127"/>
            </a:endParaRPr>
          </a:p>
          <a:p>
            <a:pPr algn="just"/>
            <a:r>
              <a:rPr lang="en-US" altLang="ko-KR" sz="1600" dirty="0" smtClean="0">
                <a:latin typeface="DX모던고딕RoundB" pitchFamily="18" charset="-127"/>
                <a:ea typeface="DX모던고딕RoundB" pitchFamily="18" charset="-127"/>
              </a:rPr>
              <a:t>7. </a:t>
            </a:r>
            <a:r>
              <a:rPr lang="ko-KR" altLang="en-US" sz="1600" dirty="0" smtClean="0">
                <a:latin typeface="DX모던고딕RoundB" pitchFamily="18" charset="-127"/>
                <a:ea typeface="DX모던고딕RoundB" pitchFamily="18" charset="-127"/>
              </a:rPr>
              <a:t>기관 운영상황에 대해 이용 장애인의 알 권리를 보장한다</a:t>
            </a:r>
            <a:r>
              <a:rPr lang="en-US" altLang="ko-KR" sz="1600" dirty="0" smtClean="0">
                <a:latin typeface="DX모던고딕RoundB" pitchFamily="18" charset="-127"/>
                <a:ea typeface="DX모던고딕RoundB" pitchFamily="18" charset="-127"/>
              </a:rPr>
              <a:t>. </a:t>
            </a:r>
          </a:p>
          <a:p>
            <a:pPr algn="just"/>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사업설명회</a:t>
            </a:r>
            <a:r>
              <a:rPr lang="en-US" altLang="ko-KR" sz="1600" dirty="0" smtClean="0">
                <a:latin typeface="DX모던고딕RoundB" pitchFamily="18" charset="-127"/>
                <a:ea typeface="DX모던고딕RoundB" pitchFamily="18" charset="-127"/>
              </a:rPr>
              <a:t>, </a:t>
            </a:r>
            <a:r>
              <a:rPr lang="ko-KR" altLang="en-US" sz="1600" dirty="0" smtClean="0">
                <a:latin typeface="DX모던고딕RoundB" pitchFamily="18" charset="-127"/>
                <a:ea typeface="DX모던고딕RoundB" pitchFamily="18" charset="-127"/>
              </a:rPr>
              <a:t>일정공지 등</a:t>
            </a:r>
            <a:r>
              <a:rPr lang="en-US" altLang="ko-KR" sz="1600" dirty="0" smtClean="0">
                <a:latin typeface="DX모던고딕RoundB" pitchFamily="18" charset="-127"/>
                <a:ea typeface="DX모던고딕RoundB" pitchFamily="18" charset="-127"/>
              </a:rPr>
              <a:t>)</a:t>
            </a:r>
            <a:endParaRPr lang="ko-KR" altLang="en-US" sz="1600" dirty="0" smtClean="0">
              <a:latin typeface="DX모던고딕RoundB" pitchFamily="18" charset="-127"/>
              <a:ea typeface="DX모던고딕RoundB" pitchFamily="18"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직사각형 37"/>
          <p:cNvSpPr/>
          <p:nvPr/>
        </p:nvSpPr>
        <p:spPr>
          <a:xfrm>
            <a:off x="3131840" y="260648"/>
            <a:ext cx="5688632" cy="5472608"/>
          </a:xfrm>
          <a:prstGeom prst="rect">
            <a:avLst/>
          </a:prstGeom>
          <a:blipFill>
            <a:blip r:embed="rId3" cstate="print"/>
            <a:tile tx="0" ty="0" sx="100000" sy="100000" flip="none" algn="tl"/>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251520" y="908720"/>
            <a:ext cx="2520280" cy="584775"/>
          </a:xfrm>
          <a:prstGeom prst="rect">
            <a:avLst/>
          </a:prstGeom>
        </p:spPr>
        <p:txBody>
          <a:bodyPr wrap="square">
            <a:spAutoFit/>
          </a:bodyPr>
          <a:lstStyle/>
          <a:p>
            <a:pPr algn="ctr"/>
            <a:r>
              <a:rPr lang="ko-KR" altLang="en-US" sz="3200" dirty="0" smtClean="0">
                <a:solidFill>
                  <a:srgbClr val="FFFF00"/>
                </a:solidFill>
                <a:latin typeface="HY헤드라인M" pitchFamily="18" charset="-127"/>
                <a:ea typeface="HY헤드라인M" pitchFamily="18" charset="-127"/>
              </a:rPr>
              <a:t>실천사례</a:t>
            </a:r>
            <a:endParaRPr lang="en-US" altLang="ko-KR" sz="3200" dirty="0" smtClean="0">
              <a:solidFill>
                <a:srgbClr val="FFFF00"/>
              </a:solidFill>
              <a:latin typeface="HY헤드라인M" pitchFamily="18" charset="-127"/>
              <a:ea typeface="HY헤드라인M" pitchFamily="18" charset="-127"/>
            </a:endParaRPr>
          </a:p>
        </p:txBody>
      </p:sp>
      <p:grpSp>
        <p:nvGrpSpPr>
          <p:cNvPr id="2" name="Group 15"/>
          <p:cNvGrpSpPr>
            <a:grpSpLocks noChangeAspect="1"/>
          </p:cNvGrpSpPr>
          <p:nvPr/>
        </p:nvGrpSpPr>
        <p:grpSpPr bwMode="auto">
          <a:xfrm>
            <a:off x="3707904" y="692696"/>
            <a:ext cx="4464495" cy="4176464"/>
            <a:chOff x="2154" y="527"/>
            <a:chExt cx="3175" cy="3285"/>
          </a:xfrm>
          <a:effectLst>
            <a:glow rad="101600">
              <a:schemeClr val="accent1">
                <a:satMod val="175000"/>
                <a:alpha val="40000"/>
              </a:schemeClr>
            </a:glow>
          </a:effectLst>
        </p:grpSpPr>
        <p:sp>
          <p:nvSpPr>
            <p:cNvPr id="5134" name="AutoShape 14"/>
            <p:cNvSpPr>
              <a:spLocks noChangeAspect="1" noChangeArrowheads="1" noTextEdit="1"/>
            </p:cNvSpPr>
            <p:nvPr/>
          </p:nvSpPr>
          <p:spPr bwMode="auto">
            <a:xfrm>
              <a:off x="2154" y="527"/>
              <a:ext cx="3175" cy="3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ko-KR" altLang="en-US"/>
            </a:p>
          </p:txBody>
        </p:sp>
        <p:sp>
          <p:nvSpPr>
            <p:cNvPr id="5136" name="Freeform 16"/>
            <p:cNvSpPr>
              <a:spLocks/>
            </p:cNvSpPr>
            <p:nvPr/>
          </p:nvSpPr>
          <p:spPr bwMode="auto">
            <a:xfrm>
              <a:off x="2273" y="614"/>
              <a:ext cx="2977" cy="3175"/>
            </a:xfrm>
            <a:custGeom>
              <a:avLst/>
              <a:gdLst/>
              <a:ahLst/>
              <a:cxnLst>
                <a:cxn ang="0">
                  <a:pos x="12293" y="13137"/>
                </a:cxn>
                <a:cxn ang="0">
                  <a:pos x="12208" y="13537"/>
                </a:cxn>
                <a:cxn ang="0">
                  <a:pos x="12056" y="13916"/>
                </a:cxn>
                <a:cxn ang="0">
                  <a:pos x="11842" y="14267"/>
                </a:cxn>
                <a:cxn ang="0">
                  <a:pos x="11571" y="14586"/>
                </a:cxn>
                <a:cxn ang="0">
                  <a:pos x="11250" y="14870"/>
                </a:cxn>
                <a:cxn ang="0">
                  <a:pos x="10883" y="15111"/>
                </a:cxn>
                <a:cxn ang="0">
                  <a:pos x="10476" y="15307"/>
                </a:cxn>
                <a:cxn ang="0">
                  <a:pos x="10036" y="15453"/>
                </a:cxn>
                <a:cxn ang="0">
                  <a:pos x="9566" y="15543"/>
                </a:cxn>
                <a:cxn ang="0">
                  <a:pos x="9074" y="15575"/>
                </a:cxn>
                <a:cxn ang="0">
                  <a:pos x="2906" y="15561"/>
                </a:cxn>
                <a:cxn ang="0">
                  <a:pos x="2428" y="15490"/>
                </a:cxn>
                <a:cxn ang="0">
                  <a:pos x="1977" y="15361"/>
                </a:cxn>
                <a:cxn ang="0">
                  <a:pos x="1558" y="15182"/>
                </a:cxn>
                <a:cxn ang="0">
                  <a:pos x="1178" y="14955"/>
                </a:cxn>
                <a:cxn ang="0">
                  <a:pos x="842" y="14685"/>
                </a:cxn>
                <a:cxn ang="0">
                  <a:pos x="553" y="14377"/>
                </a:cxn>
                <a:cxn ang="0">
                  <a:pos x="319" y="14036"/>
                </a:cxn>
                <a:cxn ang="0">
                  <a:pos x="146" y="13667"/>
                </a:cxn>
                <a:cxn ang="0">
                  <a:pos x="38" y="13272"/>
                </a:cxn>
                <a:cxn ang="0">
                  <a:pos x="0" y="12859"/>
                </a:cxn>
                <a:cxn ang="0">
                  <a:pos x="17" y="2438"/>
                </a:cxn>
                <a:cxn ang="0">
                  <a:pos x="103" y="2038"/>
                </a:cxn>
                <a:cxn ang="0">
                  <a:pos x="255" y="1659"/>
                </a:cxn>
                <a:cxn ang="0">
                  <a:pos x="469" y="1308"/>
                </a:cxn>
                <a:cxn ang="0">
                  <a:pos x="740" y="989"/>
                </a:cxn>
                <a:cxn ang="0">
                  <a:pos x="1061" y="705"/>
                </a:cxn>
                <a:cxn ang="0">
                  <a:pos x="1428" y="464"/>
                </a:cxn>
                <a:cxn ang="0">
                  <a:pos x="1834" y="268"/>
                </a:cxn>
                <a:cxn ang="0">
                  <a:pos x="2274" y="122"/>
                </a:cxn>
                <a:cxn ang="0">
                  <a:pos x="2744" y="32"/>
                </a:cxn>
                <a:cxn ang="0">
                  <a:pos x="3237" y="0"/>
                </a:cxn>
                <a:cxn ang="0">
                  <a:pos x="9405" y="14"/>
                </a:cxn>
                <a:cxn ang="0">
                  <a:pos x="9882" y="85"/>
                </a:cxn>
                <a:cxn ang="0">
                  <a:pos x="10333" y="214"/>
                </a:cxn>
                <a:cxn ang="0">
                  <a:pos x="10752" y="393"/>
                </a:cxn>
                <a:cxn ang="0">
                  <a:pos x="11132" y="620"/>
                </a:cxn>
                <a:cxn ang="0">
                  <a:pos x="11470" y="890"/>
                </a:cxn>
                <a:cxn ang="0">
                  <a:pos x="11757" y="1198"/>
                </a:cxn>
                <a:cxn ang="0">
                  <a:pos x="11991" y="1539"/>
                </a:cxn>
                <a:cxn ang="0">
                  <a:pos x="12164" y="1908"/>
                </a:cxn>
                <a:cxn ang="0">
                  <a:pos x="12272" y="2303"/>
                </a:cxn>
                <a:cxn ang="0">
                  <a:pos x="12310" y="2716"/>
                </a:cxn>
              </a:cxnLst>
              <a:rect l="0" t="0" r="r" b="b"/>
              <a:pathLst>
                <a:path w="12310" h="15575">
                  <a:moveTo>
                    <a:pt x="12310" y="12859"/>
                  </a:moveTo>
                  <a:lnTo>
                    <a:pt x="12306" y="12998"/>
                  </a:lnTo>
                  <a:lnTo>
                    <a:pt x="12293" y="13137"/>
                  </a:lnTo>
                  <a:lnTo>
                    <a:pt x="12272" y="13272"/>
                  </a:lnTo>
                  <a:lnTo>
                    <a:pt x="12244" y="13406"/>
                  </a:lnTo>
                  <a:lnTo>
                    <a:pt x="12208" y="13537"/>
                  </a:lnTo>
                  <a:lnTo>
                    <a:pt x="12164" y="13667"/>
                  </a:lnTo>
                  <a:lnTo>
                    <a:pt x="12113" y="13793"/>
                  </a:lnTo>
                  <a:lnTo>
                    <a:pt x="12056" y="13916"/>
                  </a:lnTo>
                  <a:lnTo>
                    <a:pt x="11991" y="14036"/>
                  </a:lnTo>
                  <a:lnTo>
                    <a:pt x="11920" y="14153"/>
                  </a:lnTo>
                  <a:lnTo>
                    <a:pt x="11842" y="14267"/>
                  </a:lnTo>
                  <a:lnTo>
                    <a:pt x="11757" y="14377"/>
                  </a:lnTo>
                  <a:lnTo>
                    <a:pt x="11667" y="14484"/>
                  </a:lnTo>
                  <a:lnTo>
                    <a:pt x="11571" y="14586"/>
                  </a:lnTo>
                  <a:lnTo>
                    <a:pt x="11470" y="14685"/>
                  </a:lnTo>
                  <a:lnTo>
                    <a:pt x="11362" y="14779"/>
                  </a:lnTo>
                  <a:lnTo>
                    <a:pt x="11250" y="14870"/>
                  </a:lnTo>
                  <a:lnTo>
                    <a:pt x="11132" y="14955"/>
                  </a:lnTo>
                  <a:lnTo>
                    <a:pt x="11010" y="15035"/>
                  </a:lnTo>
                  <a:lnTo>
                    <a:pt x="10883" y="15111"/>
                  </a:lnTo>
                  <a:lnTo>
                    <a:pt x="10752" y="15182"/>
                  </a:lnTo>
                  <a:lnTo>
                    <a:pt x="10616" y="15248"/>
                  </a:lnTo>
                  <a:lnTo>
                    <a:pt x="10476" y="15307"/>
                  </a:lnTo>
                  <a:lnTo>
                    <a:pt x="10333" y="15361"/>
                  </a:lnTo>
                  <a:lnTo>
                    <a:pt x="10187" y="15410"/>
                  </a:lnTo>
                  <a:lnTo>
                    <a:pt x="10036" y="15453"/>
                  </a:lnTo>
                  <a:lnTo>
                    <a:pt x="9882" y="15490"/>
                  </a:lnTo>
                  <a:lnTo>
                    <a:pt x="9725" y="15520"/>
                  </a:lnTo>
                  <a:lnTo>
                    <a:pt x="9566" y="15543"/>
                  </a:lnTo>
                  <a:lnTo>
                    <a:pt x="9405" y="15561"/>
                  </a:lnTo>
                  <a:lnTo>
                    <a:pt x="9240" y="15571"/>
                  </a:lnTo>
                  <a:lnTo>
                    <a:pt x="9074" y="15575"/>
                  </a:lnTo>
                  <a:lnTo>
                    <a:pt x="3237" y="15575"/>
                  </a:lnTo>
                  <a:lnTo>
                    <a:pt x="3070" y="15571"/>
                  </a:lnTo>
                  <a:lnTo>
                    <a:pt x="2906" y="15561"/>
                  </a:lnTo>
                  <a:lnTo>
                    <a:pt x="2744" y="15543"/>
                  </a:lnTo>
                  <a:lnTo>
                    <a:pt x="2585" y="15520"/>
                  </a:lnTo>
                  <a:lnTo>
                    <a:pt x="2428" y="15490"/>
                  </a:lnTo>
                  <a:lnTo>
                    <a:pt x="2274" y="15453"/>
                  </a:lnTo>
                  <a:lnTo>
                    <a:pt x="2124" y="15410"/>
                  </a:lnTo>
                  <a:lnTo>
                    <a:pt x="1977" y="15361"/>
                  </a:lnTo>
                  <a:lnTo>
                    <a:pt x="1834" y="15307"/>
                  </a:lnTo>
                  <a:lnTo>
                    <a:pt x="1694" y="15248"/>
                  </a:lnTo>
                  <a:lnTo>
                    <a:pt x="1558" y="15182"/>
                  </a:lnTo>
                  <a:lnTo>
                    <a:pt x="1428" y="15111"/>
                  </a:lnTo>
                  <a:lnTo>
                    <a:pt x="1300" y="15035"/>
                  </a:lnTo>
                  <a:lnTo>
                    <a:pt x="1178" y="14955"/>
                  </a:lnTo>
                  <a:lnTo>
                    <a:pt x="1061" y="14870"/>
                  </a:lnTo>
                  <a:lnTo>
                    <a:pt x="948" y="14779"/>
                  </a:lnTo>
                  <a:lnTo>
                    <a:pt x="842" y="14685"/>
                  </a:lnTo>
                  <a:lnTo>
                    <a:pt x="740" y="14586"/>
                  </a:lnTo>
                  <a:lnTo>
                    <a:pt x="644" y="14484"/>
                  </a:lnTo>
                  <a:lnTo>
                    <a:pt x="553" y="14377"/>
                  </a:lnTo>
                  <a:lnTo>
                    <a:pt x="469" y="14267"/>
                  </a:lnTo>
                  <a:lnTo>
                    <a:pt x="392" y="14153"/>
                  </a:lnTo>
                  <a:lnTo>
                    <a:pt x="319" y="14036"/>
                  </a:lnTo>
                  <a:lnTo>
                    <a:pt x="255" y="13916"/>
                  </a:lnTo>
                  <a:lnTo>
                    <a:pt x="197" y="13793"/>
                  </a:lnTo>
                  <a:lnTo>
                    <a:pt x="146" y="13667"/>
                  </a:lnTo>
                  <a:lnTo>
                    <a:pt x="103" y="13537"/>
                  </a:lnTo>
                  <a:lnTo>
                    <a:pt x="66" y="13406"/>
                  </a:lnTo>
                  <a:lnTo>
                    <a:pt x="38" y="13272"/>
                  </a:lnTo>
                  <a:lnTo>
                    <a:pt x="17" y="13137"/>
                  </a:lnTo>
                  <a:lnTo>
                    <a:pt x="5" y="12998"/>
                  </a:lnTo>
                  <a:lnTo>
                    <a:pt x="0" y="12859"/>
                  </a:lnTo>
                  <a:lnTo>
                    <a:pt x="0" y="2716"/>
                  </a:lnTo>
                  <a:lnTo>
                    <a:pt x="5" y="2577"/>
                  </a:lnTo>
                  <a:lnTo>
                    <a:pt x="17" y="2438"/>
                  </a:lnTo>
                  <a:lnTo>
                    <a:pt x="38" y="2303"/>
                  </a:lnTo>
                  <a:lnTo>
                    <a:pt x="66" y="2169"/>
                  </a:lnTo>
                  <a:lnTo>
                    <a:pt x="103" y="2038"/>
                  </a:lnTo>
                  <a:lnTo>
                    <a:pt x="146" y="1908"/>
                  </a:lnTo>
                  <a:lnTo>
                    <a:pt x="197" y="1782"/>
                  </a:lnTo>
                  <a:lnTo>
                    <a:pt x="255" y="1659"/>
                  </a:lnTo>
                  <a:lnTo>
                    <a:pt x="319" y="1539"/>
                  </a:lnTo>
                  <a:lnTo>
                    <a:pt x="392" y="1422"/>
                  </a:lnTo>
                  <a:lnTo>
                    <a:pt x="469" y="1308"/>
                  </a:lnTo>
                  <a:lnTo>
                    <a:pt x="553" y="1198"/>
                  </a:lnTo>
                  <a:lnTo>
                    <a:pt x="644" y="1091"/>
                  </a:lnTo>
                  <a:lnTo>
                    <a:pt x="740" y="989"/>
                  </a:lnTo>
                  <a:lnTo>
                    <a:pt x="842" y="890"/>
                  </a:lnTo>
                  <a:lnTo>
                    <a:pt x="948" y="796"/>
                  </a:lnTo>
                  <a:lnTo>
                    <a:pt x="1061" y="705"/>
                  </a:lnTo>
                  <a:lnTo>
                    <a:pt x="1178" y="620"/>
                  </a:lnTo>
                  <a:lnTo>
                    <a:pt x="1300" y="540"/>
                  </a:lnTo>
                  <a:lnTo>
                    <a:pt x="1428" y="464"/>
                  </a:lnTo>
                  <a:lnTo>
                    <a:pt x="1558" y="393"/>
                  </a:lnTo>
                  <a:lnTo>
                    <a:pt x="1694" y="327"/>
                  </a:lnTo>
                  <a:lnTo>
                    <a:pt x="1834" y="268"/>
                  </a:lnTo>
                  <a:lnTo>
                    <a:pt x="1977" y="214"/>
                  </a:lnTo>
                  <a:lnTo>
                    <a:pt x="2124" y="165"/>
                  </a:lnTo>
                  <a:lnTo>
                    <a:pt x="2274" y="122"/>
                  </a:lnTo>
                  <a:lnTo>
                    <a:pt x="2428" y="85"/>
                  </a:lnTo>
                  <a:lnTo>
                    <a:pt x="2585" y="55"/>
                  </a:lnTo>
                  <a:lnTo>
                    <a:pt x="2744" y="32"/>
                  </a:lnTo>
                  <a:lnTo>
                    <a:pt x="2906" y="14"/>
                  </a:lnTo>
                  <a:lnTo>
                    <a:pt x="3070" y="3"/>
                  </a:lnTo>
                  <a:lnTo>
                    <a:pt x="3237" y="0"/>
                  </a:lnTo>
                  <a:lnTo>
                    <a:pt x="9074" y="0"/>
                  </a:lnTo>
                  <a:lnTo>
                    <a:pt x="9240" y="3"/>
                  </a:lnTo>
                  <a:lnTo>
                    <a:pt x="9405" y="14"/>
                  </a:lnTo>
                  <a:lnTo>
                    <a:pt x="9566" y="32"/>
                  </a:lnTo>
                  <a:lnTo>
                    <a:pt x="9725" y="55"/>
                  </a:lnTo>
                  <a:lnTo>
                    <a:pt x="9882" y="85"/>
                  </a:lnTo>
                  <a:lnTo>
                    <a:pt x="10036" y="122"/>
                  </a:lnTo>
                  <a:lnTo>
                    <a:pt x="10187" y="165"/>
                  </a:lnTo>
                  <a:lnTo>
                    <a:pt x="10333" y="214"/>
                  </a:lnTo>
                  <a:lnTo>
                    <a:pt x="10476" y="268"/>
                  </a:lnTo>
                  <a:lnTo>
                    <a:pt x="10616" y="327"/>
                  </a:lnTo>
                  <a:lnTo>
                    <a:pt x="10752" y="393"/>
                  </a:lnTo>
                  <a:lnTo>
                    <a:pt x="10883" y="464"/>
                  </a:lnTo>
                  <a:lnTo>
                    <a:pt x="11010" y="540"/>
                  </a:lnTo>
                  <a:lnTo>
                    <a:pt x="11132" y="620"/>
                  </a:lnTo>
                  <a:lnTo>
                    <a:pt x="11250" y="705"/>
                  </a:lnTo>
                  <a:lnTo>
                    <a:pt x="11362" y="796"/>
                  </a:lnTo>
                  <a:lnTo>
                    <a:pt x="11470" y="890"/>
                  </a:lnTo>
                  <a:lnTo>
                    <a:pt x="11571" y="989"/>
                  </a:lnTo>
                  <a:lnTo>
                    <a:pt x="11667" y="1091"/>
                  </a:lnTo>
                  <a:lnTo>
                    <a:pt x="11757" y="1198"/>
                  </a:lnTo>
                  <a:lnTo>
                    <a:pt x="11842" y="1308"/>
                  </a:lnTo>
                  <a:lnTo>
                    <a:pt x="11920" y="1422"/>
                  </a:lnTo>
                  <a:lnTo>
                    <a:pt x="11991" y="1539"/>
                  </a:lnTo>
                  <a:lnTo>
                    <a:pt x="12056" y="1659"/>
                  </a:lnTo>
                  <a:lnTo>
                    <a:pt x="12113" y="1782"/>
                  </a:lnTo>
                  <a:lnTo>
                    <a:pt x="12164" y="1908"/>
                  </a:lnTo>
                  <a:lnTo>
                    <a:pt x="12208" y="2038"/>
                  </a:lnTo>
                  <a:lnTo>
                    <a:pt x="12244" y="2169"/>
                  </a:lnTo>
                  <a:lnTo>
                    <a:pt x="12272" y="2303"/>
                  </a:lnTo>
                  <a:lnTo>
                    <a:pt x="12293" y="2438"/>
                  </a:lnTo>
                  <a:lnTo>
                    <a:pt x="12306" y="2577"/>
                  </a:lnTo>
                  <a:lnTo>
                    <a:pt x="12310" y="2716"/>
                  </a:lnTo>
                  <a:lnTo>
                    <a:pt x="12310" y="12859"/>
                  </a:lnTo>
                  <a:close/>
                </a:path>
              </a:pathLst>
            </a:custGeom>
            <a:noFill/>
            <a:ln w="9525">
              <a:noFill/>
              <a:round/>
              <a:headEnd/>
              <a:tailEnd/>
            </a:ln>
          </p:spPr>
          <p:txBody>
            <a:bodyPr vert="horz" wrap="square" lIns="0" tIns="0" rIns="0" bIns="0" numCol="1" anchor="ctr" anchorCtr="0" compatLnSpc="1">
              <a:prstTxWarp prst="textNoShape">
                <a:avLst/>
              </a:prstTxWarp>
            </a:bodyPr>
            <a:lstStyle/>
            <a:p>
              <a:endParaRPr lang="ko-KR" altLang="en-US"/>
            </a:p>
          </p:txBody>
        </p:sp>
        <p:sp>
          <p:nvSpPr>
            <p:cNvPr id="5137" name="Freeform 17"/>
            <p:cNvSpPr>
              <a:spLocks/>
            </p:cNvSpPr>
            <p:nvPr/>
          </p:nvSpPr>
          <p:spPr bwMode="auto">
            <a:xfrm>
              <a:off x="2185" y="2931"/>
              <a:ext cx="1141" cy="782"/>
            </a:xfrm>
            <a:custGeom>
              <a:avLst/>
              <a:gdLst/>
              <a:ahLst/>
              <a:cxnLst>
                <a:cxn ang="0">
                  <a:pos x="2478" y="1403"/>
                </a:cxn>
                <a:cxn ang="0">
                  <a:pos x="2324" y="1267"/>
                </a:cxn>
                <a:cxn ang="0">
                  <a:pos x="2188" y="1155"/>
                </a:cxn>
                <a:cxn ang="0">
                  <a:pos x="2027" y="1034"/>
                </a:cxn>
                <a:cxn ang="0">
                  <a:pos x="1848" y="911"/>
                </a:cxn>
                <a:cxn ang="0">
                  <a:pos x="1656" y="797"/>
                </a:cxn>
                <a:cxn ang="0">
                  <a:pos x="1458" y="701"/>
                </a:cxn>
                <a:cxn ang="0">
                  <a:pos x="1260" y="633"/>
                </a:cxn>
                <a:cxn ang="0">
                  <a:pos x="1069" y="603"/>
                </a:cxn>
                <a:cxn ang="0">
                  <a:pos x="931" y="609"/>
                </a:cxn>
                <a:cxn ang="0">
                  <a:pos x="813" y="622"/>
                </a:cxn>
                <a:cxn ang="0">
                  <a:pos x="674" y="646"/>
                </a:cxn>
                <a:cxn ang="0">
                  <a:pos x="511" y="686"/>
                </a:cxn>
                <a:cxn ang="0">
                  <a:pos x="345" y="746"/>
                </a:cxn>
                <a:cxn ang="0">
                  <a:pos x="192" y="829"/>
                </a:cxn>
                <a:cxn ang="0">
                  <a:pos x="73" y="942"/>
                </a:cxn>
                <a:cxn ang="0">
                  <a:pos x="7" y="1086"/>
                </a:cxn>
                <a:cxn ang="0">
                  <a:pos x="11" y="1266"/>
                </a:cxn>
                <a:cxn ang="0">
                  <a:pos x="106" y="1484"/>
                </a:cxn>
                <a:cxn ang="0">
                  <a:pos x="258" y="1677"/>
                </a:cxn>
                <a:cxn ang="0">
                  <a:pos x="648" y="1969"/>
                </a:cxn>
                <a:cxn ang="0">
                  <a:pos x="1335" y="2483"/>
                </a:cxn>
                <a:cxn ang="0">
                  <a:pos x="2117" y="3077"/>
                </a:cxn>
                <a:cxn ang="0">
                  <a:pos x="2796" y="3601"/>
                </a:cxn>
                <a:cxn ang="0">
                  <a:pos x="3093" y="3841"/>
                </a:cxn>
                <a:cxn ang="0">
                  <a:pos x="3175" y="3899"/>
                </a:cxn>
                <a:cxn ang="0">
                  <a:pos x="3218" y="3712"/>
                </a:cxn>
                <a:cxn ang="0">
                  <a:pos x="3297" y="3423"/>
                </a:cxn>
                <a:cxn ang="0">
                  <a:pos x="3367" y="3205"/>
                </a:cxn>
                <a:cxn ang="0">
                  <a:pos x="3453" y="2965"/>
                </a:cxn>
                <a:cxn ang="0">
                  <a:pos x="3558" y="2709"/>
                </a:cxn>
                <a:cxn ang="0">
                  <a:pos x="3681" y="2445"/>
                </a:cxn>
                <a:cxn ang="0">
                  <a:pos x="3825" y="2180"/>
                </a:cxn>
                <a:cxn ang="0">
                  <a:pos x="3990" y="1923"/>
                </a:cxn>
                <a:cxn ang="0">
                  <a:pos x="4096" y="1766"/>
                </a:cxn>
                <a:cxn ang="0">
                  <a:pos x="4177" y="1628"/>
                </a:cxn>
                <a:cxn ang="0">
                  <a:pos x="4278" y="1439"/>
                </a:cxn>
                <a:cxn ang="0">
                  <a:pos x="4385" y="1213"/>
                </a:cxn>
                <a:cxn ang="0">
                  <a:pos x="4479" y="969"/>
                </a:cxn>
                <a:cxn ang="0">
                  <a:pos x="4545" y="721"/>
                </a:cxn>
                <a:cxn ang="0">
                  <a:pos x="4565" y="486"/>
                </a:cxn>
                <a:cxn ang="0">
                  <a:pos x="4524" y="280"/>
                </a:cxn>
                <a:cxn ang="0">
                  <a:pos x="4404" y="121"/>
                </a:cxn>
                <a:cxn ang="0">
                  <a:pos x="4189" y="24"/>
                </a:cxn>
                <a:cxn ang="0">
                  <a:pos x="4050" y="3"/>
                </a:cxn>
                <a:cxn ang="0">
                  <a:pos x="3966" y="0"/>
                </a:cxn>
                <a:cxn ang="0">
                  <a:pos x="3848" y="5"/>
                </a:cxn>
                <a:cxn ang="0">
                  <a:pos x="3702" y="25"/>
                </a:cxn>
                <a:cxn ang="0">
                  <a:pos x="3538" y="65"/>
                </a:cxn>
                <a:cxn ang="0">
                  <a:pos x="3363" y="133"/>
                </a:cxn>
                <a:cxn ang="0">
                  <a:pos x="3185" y="236"/>
                </a:cxn>
                <a:cxn ang="0">
                  <a:pos x="3011" y="382"/>
                </a:cxn>
                <a:cxn ang="0">
                  <a:pos x="2850" y="575"/>
                </a:cxn>
                <a:cxn ang="0">
                  <a:pos x="2709" y="823"/>
                </a:cxn>
                <a:cxn ang="0">
                  <a:pos x="2644" y="976"/>
                </a:cxn>
                <a:cxn ang="0">
                  <a:pos x="2577" y="1156"/>
                </a:cxn>
                <a:cxn ang="0">
                  <a:pos x="2539" y="1286"/>
                </a:cxn>
                <a:cxn ang="0">
                  <a:pos x="2521" y="1389"/>
                </a:cxn>
                <a:cxn ang="0">
                  <a:pos x="2519" y="1443"/>
                </a:cxn>
              </a:cxnLst>
              <a:rect l="0" t="0" r="r" b="b"/>
              <a:pathLst>
                <a:path w="4565" h="3913">
                  <a:moveTo>
                    <a:pt x="2519" y="1443"/>
                  </a:moveTo>
                  <a:lnTo>
                    <a:pt x="2508" y="1433"/>
                  </a:lnTo>
                  <a:lnTo>
                    <a:pt x="2478" y="1403"/>
                  </a:lnTo>
                  <a:lnTo>
                    <a:pt x="2428" y="1358"/>
                  </a:lnTo>
                  <a:lnTo>
                    <a:pt x="2362" y="1300"/>
                  </a:lnTo>
                  <a:lnTo>
                    <a:pt x="2324" y="1267"/>
                  </a:lnTo>
                  <a:lnTo>
                    <a:pt x="2281" y="1232"/>
                  </a:lnTo>
                  <a:lnTo>
                    <a:pt x="2236" y="1194"/>
                  </a:lnTo>
                  <a:lnTo>
                    <a:pt x="2188" y="1155"/>
                  </a:lnTo>
                  <a:lnTo>
                    <a:pt x="2137" y="1116"/>
                  </a:lnTo>
                  <a:lnTo>
                    <a:pt x="2083" y="1075"/>
                  </a:lnTo>
                  <a:lnTo>
                    <a:pt x="2027" y="1034"/>
                  </a:lnTo>
                  <a:lnTo>
                    <a:pt x="1969" y="992"/>
                  </a:lnTo>
                  <a:lnTo>
                    <a:pt x="1909" y="951"/>
                  </a:lnTo>
                  <a:lnTo>
                    <a:pt x="1848" y="911"/>
                  </a:lnTo>
                  <a:lnTo>
                    <a:pt x="1784" y="872"/>
                  </a:lnTo>
                  <a:lnTo>
                    <a:pt x="1721" y="833"/>
                  </a:lnTo>
                  <a:lnTo>
                    <a:pt x="1656" y="797"/>
                  </a:lnTo>
                  <a:lnTo>
                    <a:pt x="1590" y="762"/>
                  </a:lnTo>
                  <a:lnTo>
                    <a:pt x="1524" y="730"/>
                  </a:lnTo>
                  <a:lnTo>
                    <a:pt x="1458" y="701"/>
                  </a:lnTo>
                  <a:lnTo>
                    <a:pt x="1392" y="674"/>
                  </a:lnTo>
                  <a:lnTo>
                    <a:pt x="1326" y="652"/>
                  </a:lnTo>
                  <a:lnTo>
                    <a:pt x="1260" y="633"/>
                  </a:lnTo>
                  <a:lnTo>
                    <a:pt x="1195" y="618"/>
                  </a:lnTo>
                  <a:lnTo>
                    <a:pt x="1131" y="608"/>
                  </a:lnTo>
                  <a:lnTo>
                    <a:pt x="1069" y="603"/>
                  </a:lnTo>
                  <a:lnTo>
                    <a:pt x="1006" y="603"/>
                  </a:lnTo>
                  <a:lnTo>
                    <a:pt x="948" y="608"/>
                  </a:lnTo>
                  <a:lnTo>
                    <a:pt x="931" y="609"/>
                  </a:lnTo>
                  <a:lnTo>
                    <a:pt x="884" y="614"/>
                  </a:lnTo>
                  <a:lnTo>
                    <a:pt x="851" y="617"/>
                  </a:lnTo>
                  <a:lnTo>
                    <a:pt x="813" y="622"/>
                  </a:lnTo>
                  <a:lnTo>
                    <a:pt x="770" y="628"/>
                  </a:lnTo>
                  <a:lnTo>
                    <a:pt x="724" y="636"/>
                  </a:lnTo>
                  <a:lnTo>
                    <a:pt x="674" y="646"/>
                  </a:lnTo>
                  <a:lnTo>
                    <a:pt x="621" y="657"/>
                  </a:lnTo>
                  <a:lnTo>
                    <a:pt x="566" y="670"/>
                  </a:lnTo>
                  <a:lnTo>
                    <a:pt x="511" y="686"/>
                  </a:lnTo>
                  <a:lnTo>
                    <a:pt x="455" y="703"/>
                  </a:lnTo>
                  <a:lnTo>
                    <a:pt x="399" y="724"/>
                  </a:lnTo>
                  <a:lnTo>
                    <a:pt x="345" y="746"/>
                  </a:lnTo>
                  <a:lnTo>
                    <a:pt x="291" y="771"/>
                  </a:lnTo>
                  <a:lnTo>
                    <a:pt x="239" y="799"/>
                  </a:lnTo>
                  <a:lnTo>
                    <a:pt x="192" y="829"/>
                  </a:lnTo>
                  <a:lnTo>
                    <a:pt x="148" y="864"/>
                  </a:lnTo>
                  <a:lnTo>
                    <a:pt x="107" y="901"/>
                  </a:lnTo>
                  <a:lnTo>
                    <a:pt x="73" y="942"/>
                  </a:lnTo>
                  <a:lnTo>
                    <a:pt x="44" y="986"/>
                  </a:lnTo>
                  <a:lnTo>
                    <a:pt x="22" y="1034"/>
                  </a:lnTo>
                  <a:lnTo>
                    <a:pt x="7" y="1086"/>
                  </a:lnTo>
                  <a:lnTo>
                    <a:pt x="0" y="1142"/>
                  </a:lnTo>
                  <a:lnTo>
                    <a:pt x="1" y="1201"/>
                  </a:lnTo>
                  <a:lnTo>
                    <a:pt x="11" y="1266"/>
                  </a:lnTo>
                  <a:lnTo>
                    <a:pt x="32" y="1334"/>
                  </a:lnTo>
                  <a:lnTo>
                    <a:pt x="63" y="1407"/>
                  </a:lnTo>
                  <a:lnTo>
                    <a:pt x="106" y="1484"/>
                  </a:lnTo>
                  <a:lnTo>
                    <a:pt x="160" y="1568"/>
                  </a:lnTo>
                  <a:lnTo>
                    <a:pt x="228" y="1655"/>
                  </a:lnTo>
                  <a:lnTo>
                    <a:pt x="258" y="1677"/>
                  </a:lnTo>
                  <a:lnTo>
                    <a:pt x="343" y="1741"/>
                  </a:lnTo>
                  <a:lnTo>
                    <a:pt x="476" y="1840"/>
                  </a:lnTo>
                  <a:lnTo>
                    <a:pt x="648" y="1969"/>
                  </a:lnTo>
                  <a:lnTo>
                    <a:pt x="855" y="2123"/>
                  </a:lnTo>
                  <a:lnTo>
                    <a:pt x="1086" y="2296"/>
                  </a:lnTo>
                  <a:lnTo>
                    <a:pt x="1335" y="2483"/>
                  </a:lnTo>
                  <a:lnTo>
                    <a:pt x="1595" y="2679"/>
                  </a:lnTo>
                  <a:lnTo>
                    <a:pt x="1859" y="2879"/>
                  </a:lnTo>
                  <a:lnTo>
                    <a:pt x="2117" y="3077"/>
                  </a:lnTo>
                  <a:lnTo>
                    <a:pt x="2365" y="3266"/>
                  </a:lnTo>
                  <a:lnTo>
                    <a:pt x="2594" y="3443"/>
                  </a:lnTo>
                  <a:lnTo>
                    <a:pt x="2796" y="3601"/>
                  </a:lnTo>
                  <a:lnTo>
                    <a:pt x="2965" y="3737"/>
                  </a:lnTo>
                  <a:lnTo>
                    <a:pt x="3034" y="3793"/>
                  </a:lnTo>
                  <a:lnTo>
                    <a:pt x="3093" y="3841"/>
                  </a:lnTo>
                  <a:lnTo>
                    <a:pt x="3138" y="3882"/>
                  </a:lnTo>
                  <a:lnTo>
                    <a:pt x="3171" y="3913"/>
                  </a:lnTo>
                  <a:lnTo>
                    <a:pt x="3175" y="3899"/>
                  </a:lnTo>
                  <a:lnTo>
                    <a:pt x="3182" y="3860"/>
                  </a:lnTo>
                  <a:lnTo>
                    <a:pt x="3197" y="3797"/>
                  </a:lnTo>
                  <a:lnTo>
                    <a:pt x="3218" y="3712"/>
                  </a:lnTo>
                  <a:lnTo>
                    <a:pt x="3245" y="3608"/>
                  </a:lnTo>
                  <a:lnTo>
                    <a:pt x="3278" y="3488"/>
                  </a:lnTo>
                  <a:lnTo>
                    <a:pt x="3297" y="3423"/>
                  </a:lnTo>
                  <a:lnTo>
                    <a:pt x="3319" y="3353"/>
                  </a:lnTo>
                  <a:lnTo>
                    <a:pt x="3341" y="3281"/>
                  </a:lnTo>
                  <a:lnTo>
                    <a:pt x="3367" y="3205"/>
                  </a:lnTo>
                  <a:lnTo>
                    <a:pt x="3394" y="3127"/>
                  </a:lnTo>
                  <a:lnTo>
                    <a:pt x="3422" y="3047"/>
                  </a:lnTo>
                  <a:lnTo>
                    <a:pt x="3453" y="2965"/>
                  </a:lnTo>
                  <a:lnTo>
                    <a:pt x="3486" y="2881"/>
                  </a:lnTo>
                  <a:lnTo>
                    <a:pt x="3521" y="2795"/>
                  </a:lnTo>
                  <a:lnTo>
                    <a:pt x="3558" y="2709"/>
                  </a:lnTo>
                  <a:lnTo>
                    <a:pt x="3597" y="2622"/>
                  </a:lnTo>
                  <a:lnTo>
                    <a:pt x="3639" y="2534"/>
                  </a:lnTo>
                  <a:lnTo>
                    <a:pt x="3681" y="2445"/>
                  </a:lnTo>
                  <a:lnTo>
                    <a:pt x="3727" y="2357"/>
                  </a:lnTo>
                  <a:lnTo>
                    <a:pt x="3774" y="2269"/>
                  </a:lnTo>
                  <a:lnTo>
                    <a:pt x="3825" y="2180"/>
                  </a:lnTo>
                  <a:lnTo>
                    <a:pt x="3877" y="2093"/>
                  </a:lnTo>
                  <a:lnTo>
                    <a:pt x="3932" y="2008"/>
                  </a:lnTo>
                  <a:lnTo>
                    <a:pt x="3990" y="1923"/>
                  </a:lnTo>
                  <a:lnTo>
                    <a:pt x="4050" y="1840"/>
                  </a:lnTo>
                  <a:lnTo>
                    <a:pt x="4062" y="1820"/>
                  </a:lnTo>
                  <a:lnTo>
                    <a:pt x="4096" y="1766"/>
                  </a:lnTo>
                  <a:lnTo>
                    <a:pt x="4119" y="1727"/>
                  </a:lnTo>
                  <a:lnTo>
                    <a:pt x="4146" y="1680"/>
                  </a:lnTo>
                  <a:lnTo>
                    <a:pt x="4177" y="1628"/>
                  </a:lnTo>
                  <a:lnTo>
                    <a:pt x="4209" y="1571"/>
                  </a:lnTo>
                  <a:lnTo>
                    <a:pt x="4243" y="1507"/>
                  </a:lnTo>
                  <a:lnTo>
                    <a:pt x="4278" y="1439"/>
                  </a:lnTo>
                  <a:lnTo>
                    <a:pt x="4314" y="1367"/>
                  </a:lnTo>
                  <a:lnTo>
                    <a:pt x="4351" y="1291"/>
                  </a:lnTo>
                  <a:lnTo>
                    <a:pt x="4385" y="1213"/>
                  </a:lnTo>
                  <a:lnTo>
                    <a:pt x="4419" y="1133"/>
                  </a:lnTo>
                  <a:lnTo>
                    <a:pt x="4450" y="1051"/>
                  </a:lnTo>
                  <a:lnTo>
                    <a:pt x="4479" y="969"/>
                  </a:lnTo>
                  <a:lnTo>
                    <a:pt x="4505" y="886"/>
                  </a:lnTo>
                  <a:lnTo>
                    <a:pt x="4527" y="803"/>
                  </a:lnTo>
                  <a:lnTo>
                    <a:pt x="4545" y="721"/>
                  </a:lnTo>
                  <a:lnTo>
                    <a:pt x="4557" y="641"/>
                  </a:lnTo>
                  <a:lnTo>
                    <a:pt x="4565" y="561"/>
                  </a:lnTo>
                  <a:lnTo>
                    <a:pt x="4565" y="486"/>
                  </a:lnTo>
                  <a:lnTo>
                    <a:pt x="4558" y="414"/>
                  </a:lnTo>
                  <a:lnTo>
                    <a:pt x="4545" y="345"/>
                  </a:lnTo>
                  <a:lnTo>
                    <a:pt x="4524" y="280"/>
                  </a:lnTo>
                  <a:lnTo>
                    <a:pt x="4494" y="222"/>
                  </a:lnTo>
                  <a:lnTo>
                    <a:pt x="4453" y="168"/>
                  </a:lnTo>
                  <a:lnTo>
                    <a:pt x="4404" y="121"/>
                  </a:lnTo>
                  <a:lnTo>
                    <a:pt x="4343" y="81"/>
                  </a:lnTo>
                  <a:lnTo>
                    <a:pt x="4272" y="48"/>
                  </a:lnTo>
                  <a:lnTo>
                    <a:pt x="4189" y="24"/>
                  </a:lnTo>
                  <a:lnTo>
                    <a:pt x="4094" y="8"/>
                  </a:lnTo>
                  <a:lnTo>
                    <a:pt x="4083" y="6"/>
                  </a:lnTo>
                  <a:lnTo>
                    <a:pt x="4050" y="3"/>
                  </a:lnTo>
                  <a:lnTo>
                    <a:pt x="4026" y="2"/>
                  </a:lnTo>
                  <a:lnTo>
                    <a:pt x="3998" y="1"/>
                  </a:lnTo>
                  <a:lnTo>
                    <a:pt x="3966" y="0"/>
                  </a:lnTo>
                  <a:lnTo>
                    <a:pt x="3930" y="1"/>
                  </a:lnTo>
                  <a:lnTo>
                    <a:pt x="3891" y="2"/>
                  </a:lnTo>
                  <a:lnTo>
                    <a:pt x="3848" y="5"/>
                  </a:lnTo>
                  <a:lnTo>
                    <a:pt x="3803" y="9"/>
                  </a:lnTo>
                  <a:lnTo>
                    <a:pt x="3754" y="15"/>
                  </a:lnTo>
                  <a:lnTo>
                    <a:pt x="3702" y="25"/>
                  </a:lnTo>
                  <a:lnTo>
                    <a:pt x="3650" y="35"/>
                  </a:lnTo>
                  <a:lnTo>
                    <a:pt x="3595" y="48"/>
                  </a:lnTo>
                  <a:lnTo>
                    <a:pt x="3538" y="65"/>
                  </a:lnTo>
                  <a:lnTo>
                    <a:pt x="3481" y="84"/>
                  </a:lnTo>
                  <a:lnTo>
                    <a:pt x="3422" y="107"/>
                  </a:lnTo>
                  <a:lnTo>
                    <a:pt x="3363" y="133"/>
                  </a:lnTo>
                  <a:lnTo>
                    <a:pt x="3303" y="163"/>
                  </a:lnTo>
                  <a:lnTo>
                    <a:pt x="3245" y="198"/>
                  </a:lnTo>
                  <a:lnTo>
                    <a:pt x="3185" y="236"/>
                  </a:lnTo>
                  <a:lnTo>
                    <a:pt x="3126" y="280"/>
                  </a:lnTo>
                  <a:lnTo>
                    <a:pt x="3069" y="328"/>
                  </a:lnTo>
                  <a:lnTo>
                    <a:pt x="3011" y="382"/>
                  </a:lnTo>
                  <a:lnTo>
                    <a:pt x="2956" y="440"/>
                  </a:lnTo>
                  <a:lnTo>
                    <a:pt x="2902" y="505"/>
                  </a:lnTo>
                  <a:lnTo>
                    <a:pt x="2850" y="575"/>
                  </a:lnTo>
                  <a:lnTo>
                    <a:pt x="2801" y="651"/>
                  </a:lnTo>
                  <a:lnTo>
                    <a:pt x="2753" y="734"/>
                  </a:lnTo>
                  <a:lnTo>
                    <a:pt x="2709" y="823"/>
                  </a:lnTo>
                  <a:lnTo>
                    <a:pt x="2669" y="920"/>
                  </a:lnTo>
                  <a:lnTo>
                    <a:pt x="2661" y="935"/>
                  </a:lnTo>
                  <a:lnTo>
                    <a:pt x="2644" y="976"/>
                  </a:lnTo>
                  <a:lnTo>
                    <a:pt x="2620" y="1038"/>
                  </a:lnTo>
                  <a:lnTo>
                    <a:pt x="2592" y="1115"/>
                  </a:lnTo>
                  <a:lnTo>
                    <a:pt x="2577" y="1156"/>
                  </a:lnTo>
                  <a:lnTo>
                    <a:pt x="2563" y="1199"/>
                  </a:lnTo>
                  <a:lnTo>
                    <a:pt x="2550" y="1243"/>
                  </a:lnTo>
                  <a:lnTo>
                    <a:pt x="2539" y="1286"/>
                  </a:lnTo>
                  <a:lnTo>
                    <a:pt x="2530" y="1328"/>
                  </a:lnTo>
                  <a:lnTo>
                    <a:pt x="2523" y="1369"/>
                  </a:lnTo>
                  <a:lnTo>
                    <a:pt x="2521" y="1389"/>
                  </a:lnTo>
                  <a:lnTo>
                    <a:pt x="2519" y="1407"/>
                  </a:lnTo>
                  <a:lnTo>
                    <a:pt x="2519" y="1426"/>
                  </a:lnTo>
                  <a:lnTo>
                    <a:pt x="2519" y="1443"/>
                  </a:lnTo>
                  <a:close/>
                </a:path>
              </a:pathLst>
            </a:custGeom>
            <a:solidFill>
              <a:srgbClr val="E770A2"/>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38" name="Freeform 18"/>
            <p:cNvSpPr>
              <a:spLocks/>
            </p:cNvSpPr>
            <p:nvPr/>
          </p:nvSpPr>
          <p:spPr bwMode="auto">
            <a:xfrm>
              <a:off x="2154" y="3042"/>
              <a:ext cx="327" cy="220"/>
            </a:xfrm>
            <a:custGeom>
              <a:avLst/>
              <a:gdLst/>
              <a:ahLst/>
              <a:cxnLst>
                <a:cxn ang="0">
                  <a:pos x="1300" y="95"/>
                </a:cxn>
                <a:cxn ang="0">
                  <a:pos x="1245" y="87"/>
                </a:cxn>
                <a:cxn ang="0">
                  <a:pos x="1172" y="80"/>
                </a:cxn>
                <a:cxn ang="0">
                  <a:pos x="1112" y="78"/>
                </a:cxn>
                <a:cxn ang="0">
                  <a:pos x="1043" y="79"/>
                </a:cxn>
                <a:cxn ang="0">
                  <a:pos x="968" y="85"/>
                </a:cxn>
                <a:cxn ang="0">
                  <a:pos x="886" y="95"/>
                </a:cxn>
                <a:cxn ang="0">
                  <a:pos x="800" y="112"/>
                </a:cxn>
                <a:cxn ang="0">
                  <a:pos x="711" y="136"/>
                </a:cxn>
                <a:cxn ang="0">
                  <a:pos x="620" y="169"/>
                </a:cxn>
                <a:cxn ang="0">
                  <a:pos x="528" y="211"/>
                </a:cxn>
                <a:cxn ang="0">
                  <a:pos x="437" y="263"/>
                </a:cxn>
                <a:cxn ang="0">
                  <a:pos x="347" y="329"/>
                </a:cxn>
                <a:cxn ang="0">
                  <a:pos x="262" y="407"/>
                </a:cxn>
                <a:cxn ang="0">
                  <a:pos x="218" y="453"/>
                </a:cxn>
                <a:cxn ang="0">
                  <a:pos x="199" y="473"/>
                </a:cxn>
                <a:cxn ang="0">
                  <a:pos x="180" y="500"/>
                </a:cxn>
                <a:cxn ang="0">
                  <a:pos x="165" y="525"/>
                </a:cxn>
                <a:cxn ang="0">
                  <a:pos x="153" y="554"/>
                </a:cxn>
                <a:cxn ang="0">
                  <a:pos x="143" y="589"/>
                </a:cxn>
                <a:cxn ang="0">
                  <a:pos x="137" y="629"/>
                </a:cxn>
                <a:cxn ang="0">
                  <a:pos x="137" y="674"/>
                </a:cxn>
                <a:cxn ang="0">
                  <a:pos x="143" y="724"/>
                </a:cxn>
                <a:cxn ang="0">
                  <a:pos x="157" y="781"/>
                </a:cxn>
                <a:cxn ang="0">
                  <a:pos x="180" y="841"/>
                </a:cxn>
                <a:cxn ang="0">
                  <a:pos x="214" y="908"/>
                </a:cxn>
                <a:cxn ang="0">
                  <a:pos x="259" y="980"/>
                </a:cxn>
                <a:cxn ang="0">
                  <a:pos x="318" y="1057"/>
                </a:cxn>
                <a:cxn ang="0">
                  <a:pos x="345" y="1093"/>
                </a:cxn>
                <a:cxn ang="0">
                  <a:pos x="292" y="1051"/>
                </a:cxn>
                <a:cxn ang="0">
                  <a:pos x="231" y="996"/>
                </a:cxn>
                <a:cxn ang="0">
                  <a:pos x="185" y="951"/>
                </a:cxn>
                <a:cxn ang="0">
                  <a:pos x="138" y="899"/>
                </a:cxn>
                <a:cxn ang="0">
                  <a:pos x="94" y="841"/>
                </a:cxn>
                <a:cxn ang="0">
                  <a:pos x="56" y="779"/>
                </a:cxn>
                <a:cxn ang="0">
                  <a:pos x="26" y="712"/>
                </a:cxn>
                <a:cxn ang="0">
                  <a:pos x="6" y="642"/>
                </a:cxn>
                <a:cxn ang="0">
                  <a:pos x="0" y="570"/>
                </a:cxn>
                <a:cxn ang="0">
                  <a:pos x="11" y="497"/>
                </a:cxn>
                <a:cxn ang="0">
                  <a:pos x="42" y="424"/>
                </a:cxn>
                <a:cxn ang="0">
                  <a:pos x="94" y="351"/>
                </a:cxn>
                <a:cxn ang="0">
                  <a:pos x="172" y="280"/>
                </a:cxn>
                <a:cxn ang="0">
                  <a:pos x="228" y="241"/>
                </a:cxn>
                <a:cxn ang="0">
                  <a:pos x="269" y="207"/>
                </a:cxn>
                <a:cxn ang="0">
                  <a:pos x="324" y="168"/>
                </a:cxn>
                <a:cxn ang="0">
                  <a:pos x="373" y="139"/>
                </a:cxn>
                <a:cxn ang="0">
                  <a:pos x="429" y="108"/>
                </a:cxn>
                <a:cxn ang="0">
                  <a:pos x="494" y="78"/>
                </a:cxn>
                <a:cxn ang="0">
                  <a:pos x="566" y="52"/>
                </a:cxn>
                <a:cxn ang="0">
                  <a:pos x="646" y="28"/>
                </a:cxn>
                <a:cxn ang="0">
                  <a:pos x="731" y="12"/>
                </a:cxn>
                <a:cxn ang="0">
                  <a:pos x="824" y="1"/>
                </a:cxn>
                <a:cxn ang="0">
                  <a:pos x="922" y="1"/>
                </a:cxn>
                <a:cxn ang="0">
                  <a:pos x="1026" y="12"/>
                </a:cxn>
                <a:cxn ang="0">
                  <a:pos x="1135" y="34"/>
                </a:cxn>
                <a:cxn ang="0">
                  <a:pos x="1249" y="71"/>
                </a:cxn>
              </a:cxnLst>
              <a:rect l="0" t="0" r="r" b="b"/>
              <a:pathLst>
                <a:path w="1308" h="1098">
                  <a:moveTo>
                    <a:pt x="1308" y="96"/>
                  </a:moveTo>
                  <a:lnTo>
                    <a:pt x="1300" y="95"/>
                  </a:lnTo>
                  <a:lnTo>
                    <a:pt x="1279" y="91"/>
                  </a:lnTo>
                  <a:lnTo>
                    <a:pt x="1245" y="87"/>
                  </a:lnTo>
                  <a:lnTo>
                    <a:pt x="1199" y="83"/>
                  </a:lnTo>
                  <a:lnTo>
                    <a:pt x="1172" y="80"/>
                  </a:lnTo>
                  <a:lnTo>
                    <a:pt x="1144" y="79"/>
                  </a:lnTo>
                  <a:lnTo>
                    <a:pt x="1112" y="78"/>
                  </a:lnTo>
                  <a:lnTo>
                    <a:pt x="1079" y="78"/>
                  </a:lnTo>
                  <a:lnTo>
                    <a:pt x="1043" y="79"/>
                  </a:lnTo>
                  <a:lnTo>
                    <a:pt x="1007" y="81"/>
                  </a:lnTo>
                  <a:lnTo>
                    <a:pt x="968" y="85"/>
                  </a:lnTo>
                  <a:lnTo>
                    <a:pt x="927" y="90"/>
                  </a:lnTo>
                  <a:lnTo>
                    <a:pt x="886" y="95"/>
                  </a:lnTo>
                  <a:lnTo>
                    <a:pt x="844" y="103"/>
                  </a:lnTo>
                  <a:lnTo>
                    <a:pt x="800" y="112"/>
                  </a:lnTo>
                  <a:lnTo>
                    <a:pt x="756" y="123"/>
                  </a:lnTo>
                  <a:lnTo>
                    <a:pt x="711" y="136"/>
                  </a:lnTo>
                  <a:lnTo>
                    <a:pt x="665" y="151"/>
                  </a:lnTo>
                  <a:lnTo>
                    <a:pt x="620" y="169"/>
                  </a:lnTo>
                  <a:lnTo>
                    <a:pt x="574" y="188"/>
                  </a:lnTo>
                  <a:lnTo>
                    <a:pt x="528" y="211"/>
                  </a:lnTo>
                  <a:lnTo>
                    <a:pt x="482" y="235"/>
                  </a:lnTo>
                  <a:lnTo>
                    <a:pt x="437" y="263"/>
                  </a:lnTo>
                  <a:lnTo>
                    <a:pt x="393" y="294"/>
                  </a:lnTo>
                  <a:lnTo>
                    <a:pt x="347" y="329"/>
                  </a:lnTo>
                  <a:lnTo>
                    <a:pt x="305" y="366"/>
                  </a:lnTo>
                  <a:lnTo>
                    <a:pt x="262" y="407"/>
                  </a:lnTo>
                  <a:lnTo>
                    <a:pt x="220" y="451"/>
                  </a:lnTo>
                  <a:lnTo>
                    <a:pt x="218" y="453"/>
                  </a:lnTo>
                  <a:lnTo>
                    <a:pt x="210" y="460"/>
                  </a:lnTo>
                  <a:lnTo>
                    <a:pt x="199" y="473"/>
                  </a:lnTo>
                  <a:lnTo>
                    <a:pt x="186" y="489"/>
                  </a:lnTo>
                  <a:lnTo>
                    <a:pt x="180" y="500"/>
                  </a:lnTo>
                  <a:lnTo>
                    <a:pt x="172" y="512"/>
                  </a:lnTo>
                  <a:lnTo>
                    <a:pt x="165" y="525"/>
                  </a:lnTo>
                  <a:lnTo>
                    <a:pt x="159" y="538"/>
                  </a:lnTo>
                  <a:lnTo>
                    <a:pt x="153" y="554"/>
                  </a:lnTo>
                  <a:lnTo>
                    <a:pt x="148" y="571"/>
                  </a:lnTo>
                  <a:lnTo>
                    <a:pt x="143" y="589"/>
                  </a:lnTo>
                  <a:lnTo>
                    <a:pt x="139" y="608"/>
                  </a:lnTo>
                  <a:lnTo>
                    <a:pt x="137" y="629"/>
                  </a:lnTo>
                  <a:lnTo>
                    <a:pt x="137" y="651"/>
                  </a:lnTo>
                  <a:lnTo>
                    <a:pt x="137" y="674"/>
                  </a:lnTo>
                  <a:lnTo>
                    <a:pt x="139" y="698"/>
                  </a:lnTo>
                  <a:lnTo>
                    <a:pt x="143" y="724"/>
                  </a:lnTo>
                  <a:lnTo>
                    <a:pt x="149" y="752"/>
                  </a:lnTo>
                  <a:lnTo>
                    <a:pt x="157" y="781"/>
                  </a:lnTo>
                  <a:lnTo>
                    <a:pt x="168" y="810"/>
                  </a:lnTo>
                  <a:lnTo>
                    <a:pt x="180" y="841"/>
                  </a:lnTo>
                  <a:lnTo>
                    <a:pt x="196" y="874"/>
                  </a:lnTo>
                  <a:lnTo>
                    <a:pt x="214" y="908"/>
                  </a:lnTo>
                  <a:lnTo>
                    <a:pt x="235" y="943"/>
                  </a:lnTo>
                  <a:lnTo>
                    <a:pt x="259" y="980"/>
                  </a:lnTo>
                  <a:lnTo>
                    <a:pt x="287" y="1018"/>
                  </a:lnTo>
                  <a:lnTo>
                    <a:pt x="318" y="1057"/>
                  </a:lnTo>
                  <a:lnTo>
                    <a:pt x="353" y="1098"/>
                  </a:lnTo>
                  <a:lnTo>
                    <a:pt x="345" y="1093"/>
                  </a:lnTo>
                  <a:lnTo>
                    <a:pt x="324" y="1076"/>
                  </a:lnTo>
                  <a:lnTo>
                    <a:pt x="292" y="1051"/>
                  </a:lnTo>
                  <a:lnTo>
                    <a:pt x="253" y="1017"/>
                  </a:lnTo>
                  <a:lnTo>
                    <a:pt x="231" y="996"/>
                  </a:lnTo>
                  <a:lnTo>
                    <a:pt x="208" y="975"/>
                  </a:lnTo>
                  <a:lnTo>
                    <a:pt x="185" y="951"/>
                  </a:lnTo>
                  <a:lnTo>
                    <a:pt x="161" y="925"/>
                  </a:lnTo>
                  <a:lnTo>
                    <a:pt x="138" y="899"/>
                  </a:lnTo>
                  <a:lnTo>
                    <a:pt x="116" y="871"/>
                  </a:lnTo>
                  <a:lnTo>
                    <a:pt x="94" y="841"/>
                  </a:lnTo>
                  <a:lnTo>
                    <a:pt x="75" y="810"/>
                  </a:lnTo>
                  <a:lnTo>
                    <a:pt x="56" y="779"/>
                  </a:lnTo>
                  <a:lnTo>
                    <a:pt x="39" y="746"/>
                  </a:lnTo>
                  <a:lnTo>
                    <a:pt x="26" y="712"/>
                  </a:lnTo>
                  <a:lnTo>
                    <a:pt x="13" y="677"/>
                  </a:lnTo>
                  <a:lnTo>
                    <a:pt x="6" y="642"/>
                  </a:lnTo>
                  <a:lnTo>
                    <a:pt x="1" y="607"/>
                  </a:lnTo>
                  <a:lnTo>
                    <a:pt x="0" y="570"/>
                  </a:lnTo>
                  <a:lnTo>
                    <a:pt x="4" y="534"/>
                  </a:lnTo>
                  <a:lnTo>
                    <a:pt x="11" y="497"/>
                  </a:lnTo>
                  <a:lnTo>
                    <a:pt x="23" y="461"/>
                  </a:lnTo>
                  <a:lnTo>
                    <a:pt x="42" y="424"/>
                  </a:lnTo>
                  <a:lnTo>
                    <a:pt x="65" y="387"/>
                  </a:lnTo>
                  <a:lnTo>
                    <a:pt x="94" y="351"/>
                  </a:lnTo>
                  <a:lnTo>
                    <a:pt x="131" y="316"/>
                  </a:lnTo>
                  <a:lnTo>
                    <a:pt x="172" y="280"/>
                  </a:lnTo>
                  <a:lnTo>
                    <a:pt x="223" y="245"/>
                  </a:lnTo>
                  <a:lnTo>
                    <a:pt x="228" y="241"/>
                  </a:lnTo>
                  <a:lnTo>
                    <a:pt x="243" y="227"/>
                  </a:lnTo>
                  <a:lnTo>
                    <a:pt x="269" y="207"/>
                  </a:lnTo>
                  <a:lnTo>
                    <a:pt x="303" y="182"/>
                  </a:lnTo>
                  <a:lnTo>
                    <a:pt x="324" y="168"/>
                  </a:lnTo>
                  <a:lnTo>
                    <a:pt x="347" y="153"/>
                  </a:lnTo>
                  <a:lnTo>
                    <a:pt x="373" y="139"/>
                  </a:lnTo>
                  <a:lnTo>
                    <a:pt x="400" y="124"/>
                  </a:lnTo>
                  <a:lnTo>
                    <a:pt x="429" y="108"/>
                  </a:lnTo>
                  <a:lnTo>
                    <a:pt x="461" y="93"/>
                  </a:lnTo>
                  <a:lnTo>
                    <a:pt x="494" y="78"/>
                  </a:lnTo>
                  <a:lnTo>
                    <a:pt x="530" y="64"/>
                  </a:lnTo>
                  <a:lnTo>
                    <a:pt x="566" y="52"/>
                  </a:lnTo>
                  <a:lnTo>
                    <a:pt x="605" y="39"/>
                  </a:lnTo>
                  <a:lnTo>
                    <a:pt x="646" y="28"/>
                  </a:lnTo>
                  <a:lnTo>
                    <a:pt x="687" y="19"/>
                  </a:lnTo>
                  <a:lnTo>
                    <a:pt x="731" y="12"/>
                  </a:lnTo>
                  <a:lnTo>
                    <a:pt x="777" y="6"/>
                  </a:lnTo>
                  <a:lnTo>
                    <a:pt x="824" y="1"/>
                  </a:lnTo>
                  <a:lnTo>
                    <a:pt x="873" y="0"/>
                  </a:lnTo>
                  <a:lnTo>
                    <a:pt x="922" y="1"/>
                  </a:lnTo>
                  <a:lnTo>
                    <a:pt x="974" y="4"/>
                  </a:lnTo>
                  <a:lnTo>
                    <a:pt x="1026" y="12"/>
                  </a:lnTo>
                  <a:lnTo>
                    <a:pt x="1080" y="21"/>
                  </a:lnTo>
                  <a:lnTo>
                    <a:pt x="1135" y="34"/>
                  </a:lnTo>
                  <a:lnTo>
                    <a:pt x="1191" y="51"/>
                  </a:lnTo>
                  <a:lnTo>
                    <a:pt x="1249" y="71"/>
                  </a:lnTo>
                  <a:lnTo>
                    <a:pt x="1308" y="96"/>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39" name="Freeform 19"/>
            <p:cNvSpPr>
              <a:spLocks/>
            </p:cNvSpPr>
            <p:nvPr/>
          </p:nvSpPr>
          <p:spPr bwMode="auto">
            <a:xfrm>
              <a:off x="2905" y="2900"/>
              <a:ext cx="413" cy="155"/>
            </a:xfrm>
            <a:custGeom>
              <a:avLst/>
              <a:gdLst/>
              <a:ahLst/>
              <a:cxnLst>
                <a:cxn ang="0">
                  <a:pos x="0" y="779"/>
                </a:cxn>
                <a:cxn ang="0">
                  <a:pos x="7" y="768"/>
                </a:cxn>
                <a:cxn ang="0">
                  <a:pos x="29" y="736"/>
                </a:cxn>
                <a:cxn ang="0">
                  <a:pos x="46" y="713"/>
                </a:cxn>
                <a:cxn ang="0">
                  <a:pos x="66" y="688"/>
                </a:cxn>
                <a:cxn ang="0">
                  <a:pos x="90" y="658"/>
                </a:cxn>
                <a:cxn ang="0">
                  <a:pos x="117" y="626"/>
                </a:cxn>
                <a:cxn ang="0">
                  <a:pos x="148" y="591"/>
                </a:cxn>
                <a:cxn ang="0">
                  <a:pos x="181" y="554"/>
                </a:cxn>
                <a:cxn ang="0">
                  <a:pos x="219" y="516"/>
                </a:cxn>
                <a:cxn ang="0">
                  <a:pos x="259" y="477"/>
                </a:cxn>
                <a:cxn ang="0">
                  <a:pos x="302" y="438"/>
                </a:cxn>
                <a:cxn ang="0">
                  <a:pos x="348" y="399"/>
                </a:cxn>
                <a:cxn ang="0">
                  <a:pos x="399" y="360"/>
                </a:cxn>
                <a:cxn ang="0">
                  <a:pos x="451" y="322"/>
                </a:cxn>
                <a:cxn ang="0">
                  <a:pos x="506" y="285"/>
                </a:cxn>
                <a:cxn ang="0">
                  <a:pos x="565" y="250"/>
                </a:cxn>
                <a:cxn ang="0">
                  <a:pos x="626" y="218"/>
                </a:cxn>
                <a:cxn ang="0">
                  <a:pos x="690" y="188"/>
                </a:cxn>
                <a:cxn ang="0">
                  <a:pos x="757" y="161"/>
                </a:cxn>
                <a:cxn ang="0">
                  <a:pos x="825" y="138"/>
                </a:cxn>
                <a:cxn ang="0">
                  <a:pos x="898" y="119"/>
                </a:cxn>
                <a:cxn ang="0">
                  <a:pos x="972" y="105"/>
                </a:cxn>
                <a:cxn ang="0">
                  <a:pos x="1049" y="95"/>
                </a:cxn>
                <a:cxn ang="0">
                  <a:pos x="1129" y="91"/>
                </a:cxn>
                <a:cxn ang="0">
                  <a:pos x="1211" y="93"/>
                </a:cxn>
                <a:cxn ang="0">
                  <a:pos x="1295" y="102"/>
                </a:cxn>
                <a:cxn ang="0">
                  <a:pos x="1381" y="118"/>
                </a:cxn>
                <a:cxn ang="0">
                  <a:pos x="1470" y="141"/>
                </a:cxn>
                <a:cxn ang="0">
                  <a:pos x="1561" y="171"/>
                </a:cxn>
                <a:cxn ang="0">
                  <a:pos x="1654" y="209"/>
                </a:cxn>
                <a:cxn ang="0">
                  <a:pos x="1644" y="202"/>
                </a:cxn>
                <a:cxn ang="0">
                  <a:pos x="1616" y="181"/>
                </a:cxn>
                <a:cxn ang="0">
                  <a:pos x="1595" y="166"/>
                </a:cxn>
                <a:cxn ang="0">
                  <a:pos x="1570" y="150"/>
                </a:cxn>
                <a:cxn ang="0">
                  <a:pos x="1542" y="132"/>
                </a:cxn>
                <a:cxn ang="0">
                  <a:pos x="1509" y="114"/>
                </a:cxn>
                <a:cxn ang="0">
                  <a:pos x="1473" y="95"/>
                </a:cxn>
                <a:cxn ang="0">
                  <a:pos x="1433" y="78"/>
                </a:cxn>
                <a:cxn ang="0">
                  <a:pos x="1391" y="61"/>
                </a:cxn>
                <a:cxn ang="0">
                  <a:pos x="1344" y="44"/>
                </a:cxn>
                <a:cxn ang="0">
                  <a:pos x="1295" y="30"/>
                </a:cxn>
                <a:cxn ang="0">
                  <a:pos x="1243" y="17"/>
                </a:cxn>
                <a:cxn ang="0">
                  <a:pos x="1188" y="8"/>
                </a:cxn>
                <a:cxn ang="0">
                  <a:pos x="1131" y="2"/>
                </a:cxn>
                <a:cxn ang="0">
                  <a:pos x="1071" y="0"/>
                </a:cxn>
                <a:cxn ang="0">
                  <a:pos x="1009" y="3"/>
                </a:cxn>
                <a:cxn ang="0">
                  <a:pos x="945" y="10"/>
                </a:cxn>
                <a:cxn ang="0">
                  <a:pos x="879" y="23"/>
                </a:cxn>
                <a:cxn ang="0">
                  <a:pos x="812" y="41"/>
                </a:cxn>
                <a:cxn ang="0">
                  <a:pos x="742" y="66"/>
                </a:cxn>
                <a:cxn ang="0">
                  <a:pos x="671" y="97"/>
                </a:cxn>
                <a:cxn ang="0">
                  <a:pos x="600" y="136"/>
                </a:cxn>
                <a:cxn ang="0">
                  <a:pos x="527" y="184"/>
                </a:cxn>
                <a:cxn ang="0">
                  <a:pos x="454" y="239"/>
                </a:cxn>
                <a:cxn ang="0">
                  <a:pos x="379" y="304"/>
                </a:cxn>
                <a:cxn ang="0">
                  <a:pos x="303" y="378"/>
                </a:cxn>
                <a:cxn ang="0">
                  <a:pos x="227" y="462"/>
                </a:cxn>
                <a:cxn ang="0">
                  <a:pos x="152" y="556"/>
                </a:cxn>
                <a:cxn ang="0">
                  <a:pos x="76" y="662"/>
                </a:cxn>
                <a:cxn ang="0">
                  <a:pos x="0" y="779"/>
                </a:cxn>
              </a:cxnLst>
              <a:rect l="0" t="0" r="r" b="b"/>
              <a:pathLst>
                <a:path w="1654" h="779">
                  <a:moveTo>
                    <a:pt x="0" y="779"/>
                  </a:moveTo>
                  <a:lnTo>
                    <a:pt x="7" y="768"/>
                  </a:lnTo>
                  <a:lnTo>
                    <a:pt x="29" y="736"/>
                  </a:lnTo>
                  <a:lnTo>
                    <a:pt x="46" y="713"/>
                  </a:lnTo>
                  <a:lnTo>
                    <a:pt x="66" y="688"/>
                  </a:lnTo>
                  <a:lnTo>
                    <a:pt x="90" y="658"/>
                  </a:lnTo>
                  <a:lnTo>
                    <a:pt x="117" y="626"/>
                  </a:lnTo>
                  <a:lnTo>
                    <a:pt x="148" y="591"/>
                  </a:lnTo>
                  <a:lnTo>
                    <a:pt x="181" y="554"/>
                  </a:lnTo>
                  <a:lnTo>
                    <a:pt x="219" y="516"/>
                  </a:lnTo>
                  <a:lnTo>
                    <a:pt x="259" y="477"/>
                  </a:lnTo>
                  <a:lnTo>
                    <a:pt x="302" y="438"/>
                  </a:lnTo>
                  <a:lnTo>
                    <a:pt x="348" y="399"/>
                  </a:lnTo>
                  <a:lnTo>
                    <a:pt x="399" y="360"/>
                  </a:lnTo>
                  <a:lnTo>
                    <a:pt x="451" y="322"/>
                  </a:lnTo>
                  <a:lnTo>
                    <a:pt x="506" y="285"/>
                  </a:lnTo>
                  <a:lnTo>
                    <a:pt x="565" y="250"/>
                  </a:lnTo>
                  <a:lnTo>
                    <a:pt x="626" y="218"/>
                  </a:lnTo>
                  <a:lnTo>
                    <a:pt x="690" y="188"/>
                  </a:lnTo>
                  <a:lnTo>
                    <a:pt x="757" y="161"/>
                  </a:lnTo>
                  <a:lnTo>
                    <a:pt x="825" y="138"/>
                  </a:lnTo>
                  <a:lnTo>
                    <a:pt x="898" y="119"/>
                  </a:lnTo>
                  <a:lnTo>
                    <a:pt x="972" y="105"/>
                  </a:lnTo>
                  <a:lnTo>
                    <a:pt x="1049" y="95"/>
                  </a:lnTo>
                  <a:lnTo>
                    <a:pt x="1129" y="91"/>
                  </a:lnTo>
                  <a:lnTo>
                    <a:pt x="1211" y="93"/>
                  </a:lnTo>
                  <a:lnTo>
                    <a:pt x="1295" y="102"/>
                  </a:lnTo>
                  <a:lnTo>
                    <a:pt x="1381" y="118"/>
                  </a:lnTo>
                  <a:lnTo>
                    <a:pt x="1470" y="141"/>
                  </a:lnTo>
                  <a:lnTo>
                    <a:pt x="1561" y="171"/>
                  </a:lnTo>
                  <a:lnTo>
                    <a:pt x="1654" y="209"/>
                  </a:lnTo>
                  <a:lnTo>
                    <a:pt x="1644" y="202"/>
                  </a:lnTo>
                  <a:lnTo>
                    <a:pt x="1616" y="181"/>
                  </a:lnTo>
                  <a:lnTo>
                    <a:pt x="1595" y="166"/>
                  </a:lnTo>
                  <a:lnTo>
                    <a:pt x="1570" y="150"/>
                  </a:lnTo>
                  <a:lnTo>
                    <a:pt x="1542" y="132"/>
                  </a:lnTo>
                  <a:lnTo>
                    <a:pt x="1509" y="114"/>
                  </a:lnTo>
                  <a:lnTo>
                    <a:pt x="1473" y="95"/>
                  </a:lnTo>
                  <a:lnTo>
                    <a:pt x="1433" y="78"/>
                  </a:lnTo>
                  <a:lnTo>
                    <a:pt x="1391" y="61"/>
                  </a:lnTo>
                  <a:lnTo>
                    <a:pt x="1344" y="44"/>
                  </a:lnTo>
                  <a:lnTo>
                    <a:pt x="1295" y="30"/>
                  </a:lnTo>
                  <a:lnTo>
                    <a:pt x="1243" y="17"/>
                  </a:lnTo>
                  <a:lnTo>
                    <a:pt x="1188" y="8"/>
                  </a:lnTo>
                  <a:lnTo>
                    <a:pt x="1131" y="2"/>
                  </a:lnTo>
                  <a:lnTo>
                    <a:pt x="1071" y="0"/>
                  </a:lnTo>
                  <a:lnTo>
                    <a:pt x="1009" y="3"/>
                  </a:lnTo>
                  <a:lnTo>
                    <a:pt x="945" y="10"/>
                  </a:lnTo>
                  <a:lnTo>
                    <a:pt x="879" y="23"/>
                  </a:lnTo>
                  <a:lnTo>
                    <a:pt x="812" y="41"/>
                  </a:lnTo>
                  <a:lnTo>
                    <a:pt x="742" y="66"/>
                  </a:lnTo>
                  <a:lnTo>
                    <a:pt x="671" y="97"/>
                  </a:lnTo>
                  <a:lnTo>
                    <a:pt x="600" y="136"/>
                  </a:lnTo>
                  <a:lnTo>
                    <a:pt x="527" y="184"/>
                  </a:lnTo>
                  <a:lnTo>
                    <a:pt x="454" y="239"/>
                  </a:lnTo>
                  <a:lnTo>
                    <a:pt x="379" y="304"/>
                  </a:lnTo>
                  <a:lnTo>
                    <a:pt x="303" y="378"/>
                  </a:lnTo>
                  <a:lnTo>
                    <a:pt x="227" y="462"/>
                  </a:lnTo>
                  <a:lnTo>
                    <a:pt x="152" y="556"/>
                  </a:lnTo>
                  <a:lnTo>
                    <a:pt x="76" y="662"/>
                  </a:lnTo>
                  <a:lnTo>
                    <a:pt x="0" y="779"/>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0" name="Freeform 20"/>
            <p:cNvSpPr>
              <a:spLocks/>
            </p:cNvSpPr>
            <p:nvPr/>
          </p:nvSpPr>
          <p:spPr bwMode="auto">
            <a:xfrm>
              <a:off x="3000" y="3002"/>
              <a:ext cx="389" cy="707"/>
            </a:xfrm>
            <a:custGeom>
              <a:avLst/>
              <a:gdLst/>
              <a:ahLst/>
              <a:cxnLst>
                <a:cxn ang="0">
                  <a:pos x="1401" y="5"/>
                </a:cxn>
                <a:cxn ang="0">
                  <a:pos x="1413" y="44"/>
                </a:cxn>
                <a:cxn ang="0">
                  <a:pos x="1425" y="98"/>
                </a:cxn>
                <a:cxn ang="0">
                  <a:pos x="1432" y="146"/>
                </a:cxn>
                <a:cxn ang="0">
                  <a:pos x="1436" y="203"/>
                </a:cxn>
                <a:cxn ang="0">
                  <a:pos x="1437" y="270"/>
                </a:cxn>
                <a:cxn ang="0">
                  <a:pos x="1432" y="346"/>
                </a:cxn>
                <a:cxn ang="0">
                  <a:pos x="1421" y="432"/>
                </a:cxn>
                <a:cxn ang="0">
                  <a:pos x="1403" y="527"/>
                </a:cxn>
                <a:cxn ang="0">
                  <a:pos x="1375" y="631"/>
                </a:cxn>
                <a:cxn ang="0">
                  <a:pos x="1337" y="744"/>
                </a:cxn>
                <a:cxn ang="0">
                  <a:pos x="1287" y="867"/>
                </a:cxn>
                <a:cxn ang="0">
                  <a:pos x="1224" y="999"/>
                </a:cxn>
                <a:cxn ang="0">
                  <a:pos x="1147" y="1140"/>
                </a:cxn>
                <a:cxn ang="0">
                  <a:pos x="1092" y="1229"/>
                </a:cxn>
                <a:cxn ang="0">
                  <a:pos x="1012" y="1344"/>
                </a:cxn>
                <a:cxn ang="0">
                  <a:pos x="910" y="1494"/>
                </a:cxn>
                <a:cxn ang="0">
                  <a:pos x="829" y="1620"/>
                </a:cxn>
                <a:cxn ang="0">
                  <a:pos x="740" y="1764"/>
                </a:cxn>
                <a:cxn ang="0">
                  <a:pos x="645" y="1923"/>
                </a:cxn>
                <a:cxn ang="0">
                  <a:pos x="547" y="2094"/>
                </a:cxn>
                <a:cxn ang="0">
                  <a:pos x="449" y="2276"/>
                </a:cxn>
                <a:cxn ang="0">
                  <a:pos x="355" y="2466"/>
                </a:cxn>
                <a:cxn ang="0">
                  <a:pos x="264" y="2661"/>
                </a:cxn>
                <a:cxn ang="0">
                  <a:pos x="182" y="2858"/>
                </a:cxn>
                <a:cxn ang="0">
                  <a:pos x="111" y="3056"/>
                </a:cxn>
                <a:cxn ang="0">
                  <a:pos x="55" y="3251"/>
                </a:cxn>
                <a:cxn ang="0">
                  <a:pos x="13" y="3441"/>
                </a:cxn>
                <a:cxn ang="0">
                  <a:pos x="4" y="3521"/>
                </a:cxn>
                <a:cxn ang="0">
                  <a:pos x="37" y="3428"/>
                </a:cxn>
                <a:cxn ang="0">
                  <a:pos x="98" y="3260"/>
                </a:cxn>
                <a:cxn ang="0">
                  <a:pos x="186" y="3036"/>
                </a:cxn>
                <a:cxn ang="0">
                  <a:pos x="268" y="2845"/>
                </a:cxn>
                <a:cxn ang="0">
                  <a:pos x="329" y="2710"/>
                </a:cxn>
                <a:cxn ang="0">
                  <a:pos x="394" y="2573"/>
                </a:cxn>
                <a:cxn ang="0">
                  <a:pos x="464" y="2436"/>
                </a:cxn>
                <a:cxn ang="0">
                  <a:pos x="538" y="2302"/>
                </a:cxn>
                <a:cxn ang="0">
                  <a:pos x="615" y="2171"/>
                </a:cxn>
                <a:cxn ang="0">
                  <a:pos x="696" y="2049"/>
                </a:cxn>
                <a:cxn ang="0">
                  <a:pos x="779" y="1936"/>
                </a:cxn>
                <a:cxn ang="0">
                  <a:pos x="834" y="1867"/>
                </a:cxn>
                <a:cxn ang="0">
                  <a:pos x="925" y="1736"/>
                </a:cxn>
                <a:cxn ang="0">
                  <a:pos x="1031" y="1572"/>
                </a:cxn>
                <a:cxn ang="0">
                  <a:pos x="1114" y="1438"/>
                </a:cxn>
                <a:cxn ang="0">
                  <a:pos x="1200" y="1292"/>
                </a:cxn>
                <a:cxn ang="0">
                  <a:pos x="1286" y="1135"/>
                </a:cxn>
                <a:cxn ang="0">
                  <a:pos x="1366" y="971"/>
                </a:cxn>
                <a:cxn ang="0">
                  <a:pos x="1438" y="807"/>
                </a:cxn>
                <a:cxn ang="0">
                  <a:pos x="1497" y="647"/>
                </a:cxn>
                <a:cxn ang="0">
                  <a:pos x="1539" y="492"/>
                </a:cxn>
                <a:cxn ang="0">
                  <a:pos x="1560" y="349"/>
                </a:cxn>
                <a:cxn ang="0">
                  <a:pos x="1553" y="223"/>
                </a:cxn>
                <a:cxn ang="0">
                  <a:pos x="1518" y="115"/>
                </a:cxn>
                <a:cxn ang="0">
                  <a:pos x="1447" y="32"/>
                </a:cxn>
              </a:cxnLst>
              <a:rect l="0" t="0" r="r" b="b"/>
              <a:pathLst>
                <a:path w="1560" h="3535">
                  <a:moveTo>
                    <a:pt x="1398" y="0"/>
                  </a:moveTo>
                  <a:lnTo>
                    <a:pt x="1401" y="5"/>
                  </a:lnTo>
                  <a:lnTo>
                    <a:pt x="1405" y="20"/>
                  </a:lnTo>
                  <a:lnTo>
                    <a:pt x="1413" y="44"/>
                  </a:lnTo>
                  <a:lnTo>
                    <a:pt x="1421" y="77"/>
                  </a:lnTo>
                  <a:lnTo>
                    <a:pt x="1425" y="98"/>
                  </a:lnTo>
                  <a:lnTo>
                    <a:pt x="1429" y="120"/>
                  </a:lnTo>
                  <a:lnTo>
                    <a:pt x="1432" y="146"/>
                  </a:lnTo>
                  <a:lnTo>
                    <a:pt x="1435" y="174"/>
                  </a:lnTo>
                  <a:lnTo>
                    <a:pt x="1436" y="203"/>
                  </a:lnTo>
                  <a:lnTo>
                    <a:pt x="1437" y="235"/>
                  </a:lnTo>
                  <a:lnTo>
                    <a:pt x="1437" y="270"/>
                  </a:lnTo>
                  <a:lnTo>
                    <a:pt x="1436" y="307"/>
                  </a:lnTo>
                  <a:lnTo>
                    <a:pt x="1432" y="346"/>
                  </a:lnTo>
                  <a:lnTo>
                    <a:pt x="1427" y="388"/>
                  </a:lnTo>
                  <a:lnTo>
                    <a:pt x="1421" y="432"/>
                  </a:lnTo>
                  <a:lnTo>
                    <a:pt x="1413" y="479"/>
                  </a:lnTo>
                  <a:lnTo>
                    <a:pt x="1403" y="527"/>
                  </a:lnTo>
                  <a:lnTo>
                    <a:pt x="1390" y="578"/>
                  </a:lnTo>
                  <a:lnTo>
                    <a:pt x="1375" y="631"/>
                  </a:lnTo>
                  <a:lnTo>
                    <a:pt x="1358" y="687"/>
                  </a:lnTo>
                  <a:lnTo>
                    <a:pt x="1337" y="744"/>
                  </a:lnTo>
                  <a:lnTo>
                    <a:pt x="1314" y="805"/>
                  </a:lnTo>
                  <a:lnTo>
                    <a:pt x="1287" y="867"/>
                  </a:lnTo>
                  <a:lnTo>
                    <a:pt x="1257" y="931"/>
                  </a:lnTo>
                  <a:lnTo>
                    <a:pt x="1224" y="999"/>
                  </a:lnTo>
                  <a:lnTo>
                    <a:pt x="1188" y="1068"/>
                  </a:lnTo>
                  <a:lnTo>
                    <a:pt x="1147" y="1140"/>
                  </a:lnTo>
                  <a:lnTo>
                    <a:pt x="1103" y="1214"/>
                  </a:lnTo>
                  <a:lnTo>
                    <a:pt x="1092" y="1229"/>
                  </a:lnTo>
                  <a:lnTo>
                    <a:pt x="1060" y="1273"/>
                  </a:lnTo>
                  <a:lnTo>
                    <a:pt x="1012" y="1344"/>
                  </a:lnTo>
                  <a:lnTo>
                    <a:pt x="948" y="1438"/>
                  </a:lnTo>
                  <a:lnTo>
                    <a:pt x="910" y="1494"/>
                  </a:lnTo>
                  <a:lnTo>
                    <a:pt x="871" y="1555"/>
                  </a:lnTo>
                  <a:lnTo>
                    <a:pt x="829" y="1620"/>
                  </a:lnTo>
                  <a:lnTo>
                    <a:pt x="785" y="1690"/>
                  </a:lnTo>
                  <a:lnTo>
                    <a:pt x="740" y="1764"/>
                  </a:lnTo>
                  <a:lnTo>
                    <a:pt x="692" y="1842"/>
                  </a:lnTo>
                  <a:lnTo>
                    <a:pt x="645" y="1923"/>
                  </a:lnTo>
                  <a:lnTo>
                    <a:pt x="596" y="2007"/>
                  </a:lnTo>
                  <a:lnTo>
                    <a:pt x="547" y="2094"/>
                  </a:lnTo>
                  <a:lnTo>
                    <a:pt x="498" y="2185"/>
                  </a:lnTo>
                  <a:lnTo>
                    <a:pt x="449" y="2276"/>
                  </a:lnTo>
                  <a:lnTo>
                    <a:pt x="401" y="2371"/>
                  </a:lnTo>
                  <a:lnTo>
                    <a:pt x="355" y="2466"/>
                  </a:lnTo>
                  <a:lnTo>
                    <a:pt x="308" y="2563"/>
                  </a:lnTo>
                  <a:lnTo>
                    <a:pt x="264" y="2661"/>
                  </a:lnTo>
                  <a:lnTo>
                    <a:pt x="223" y="2760"/>
                  </a:lnTo>
                  <a:lnTo>
                    <a:pt x="182" y="2858"/>
                  </a:lnTo>
                  <a:lnTo>
                    <a:pt x="146" y="2957"/>
                  </a:lnTo>
                  <a:lnTo>
                    <a:pt x="111" y="3056"/>
                  </a:lnTo>
                  <a:lnTo>
                    <a:pt x="81" y="3154"/>
                  </a:lnTo>
                  <a:lnTo>
                    <a:pt x="55" y="3251"/>
                  </a:lnTo>
                  <a:lnTo>
                    <a:pt x="32" y="3347"/>
                  </a:lnTo>
                  <a:lnTo>
                    <a:pt x="13" y="3441"/>
                  </a:lnTo>
                  <a:lnTo>
                    <a:pt x="0" y="3535"/>
                  </a:lnTo>
                  <a:lnTo>
                    <a:pt x="4" y="3521"/>
                  </a:lnTo>
                  <a:lnTo>
                    <a:pt x="16" y="3485"/>
                  </a:lnTo>
                  <a:lnTo>
                    <a:pt x="37" y="3428"/>
                  </a:lnTo>
                  <a:lnTo>
                    <a:pt x="64" y="3352"/>
                  </a:lnTo>
                  <a:lnTo>
                    <a:pt x="98" y="3260"/>
                  </a:lnTo>
                  <a:lnTo>
                    <a:pt x="139" y="3154"/>
                  </a:lnTo>
                  <a:lnTo>
                    <a:pt x="186" y="3036"/>
                  </a:lnTo>
                  <a:lnTo>
                    <a:pt x="240" y="2911"/>
                  </a:lnTo>
                  <a:lnTo>
                    <a:pt x="268" y="2845"/>
                  </a:lnTo>
                  <a:lnTo>
                    <a:pt x="297" y="2778"/>
                  </a:lnTo>
                  <a:lnTo>
                    <a:pt x="329" y="2710"/>
                  </a:lnTo>
                  <a:lnTo>
                    <a:pt x="361" y="2642"/>
                  </a:lnTo>
                  <a:lnTo>
                    <a:pt x="394" y="2573"/>
                  </a:lnTo>
                  <a:lnTo>
                    <a:pt x="428" y="2504"/>
                  </a:lnTo>
                  <a:lnTo>
                    <a:pt x="464" y="2436"/>
                  </a:lnTo>
                  <a:lnTo>
                    <a:pt x="500" y="2369"/>
                  </a:lnTo>
                  <a:lnTo>
                    <a:pt x="538" y="2302"/>
                  </a:lnTo>
                  <a:lnTo>
                    <a:pt x="576" y="2236"/>
                  </a:lnTo>
                  <a:lnTo>
                    <a:pt x="615" y="2171"/>
                  </a:lnTo>
                  <a:lnTo>
                    <a:pt x="656" y="2109"/>
                  </a:lnTo>
                  <a:lnTo>
                    <a:pt x="696" y="2049"/>
                  </a:lnTo>
                  <a:lnTo>
                    <a:pt x="738" y="1992"/>
                  </a:lnTo>
                  <a:lnTo>
                    <a:pt x="779" y="1936"/>
                  </a:lnTo>
                  <a:lnTo>
                    <a:pt x="822" y="1885"/>
                  </a:lnTo>
                  <a:lnTo>
                    <a:pt x="834" y="1867"/>
                  </a:lnTo>
                  <a:lnTo>
                    <a:pt x="871" y="1816"/>
                  </a:lnTo>
                  <a:lnTo>
                    <a:pt x="925" y="1736"/>
                  </a:lnTo>
                  <a:lnTo>
                    <a:pt x="993" y="1631"/>
                  </a:lnTo>
                  <a:lnTo>
                    <a:pt x="1031" y="1572"/>
                  </a:lnTo>
                  <a:lnTo>
                    <a:pt x="1072" y="1507"/>
                  </a:lnTo>
                  <a:lnTo>
                    <a:pt x="1114" y="1438"/>
                  </a:lnTo>
                  <a:lnTo>
                    <a:pt x="1157" y="1367"/>
                  </a:lnTo>
                  <a:lnTo>
                    <a:pt x="1200" y="1292"/>
                  </a:lnTo>
                  <a:lnTo>
                    <a:pt x="1243" y="1214"/>
                  </a:lnTo>
                  <a:lnTo>
                    <a:pt x="1286" y="1135"/>
                  </a:lnTo>
                  <a:lnTo>
                    <a:pt x="1327" y="1053"/>
                  </a:lnTo>
                  <a:lnTo>
                    <a:pt x="1366" y="971"/>
                  </a:lnTo>
                  <a:lnTo>
                    <a:pt x="1404" y="889"/>
                  </a:lnTo>
                  <a:lnTo>
                    <a:pt x="1438" y="807"/>
                  </a:lnTo>
                  <a:lnTo>
                    <a:pt x="1470" y="726"/>
                  </a:lnTo>
                  <a:lnTo>
                    <a:pt x="1497" y="647"/>
                  </a:lnTo>
                  <a:lnTo>
                    <a:pt x="1520" y="568"/>
                  </a:lnTo>
                  <a:lnTo>
                    <a:pt x="1539" y="492"/>
                  </a:lnTo>
                  <a:lnTo>
                    <a:pt x="1552" y="419"/>
                  </a:lnTo>
                  <a:lnTo>
                    <a:pt x="1560" y="349"/>
                  </a:lnTo>
                  <a:lnTo>
                    <a:pt x="1560" y="284"/>
                  </a:lnTo>
                  <a:lnTo>
                    <a:pt x="1553" y="223"/>
                  </a:lnTo>
                  <a:lnTo>
                    <a:pt x="1540" y="167"/>
                  </a:lnTo>
                  <a:lnTo>
                    <a:pt x="1518" y="115"/>
                  </a:lnTo>
                  <a:lnTo>
                    <a:pt x="1487" y="70"/>
                  </a:lnTo>
                  <a:lnTo>
                    <a:pt x="1447" y="32"/>
                  </a:lnTo>
                  <a:lnTo>
                    <a:pt x="1398" y="0"/>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1" name="Freeform 21"/>
            <p:cNvSpPr>
              <a:spLocks/>
            </p:cNvSpPr>
            <p:nvPr/>
          </p:nvSpPr>
          <p:spPr bwMode="auto">
            <a:xfrm>
              <a:off x="2716" y="3562"/>
              <a:ext cx="272" cy="162"/>
            </a:xfrm>
            <a:custGeom>
              <a:avLst/>
              <a:gdLst/>
              <a:ahLst/>
              <a:cxnLst>
                <a:cxn ang="0">
                  <a:pos x="0" y="0"/>
                </a:cxn>
                <a:cxn ang="0">
                  <a:pos x="7" y="7"/>
                </a:cxn>
                <a:cxn ang="0">
                  <a:pos x="28" y="26"/>
                </a:cxn>
                <a:cxn ang="0">
                  <a:pos x="62" y="57"/>
                </a:cxn>
                <a:cxn ang="0">
                  <a:pos x="109" y="98"/>
                </a:cxn>
                <a:cxn ang="0">
                  <a:pos x="164" y="147"/>
                </a:cxn>
                <a:cxn ang="0">
                  <a:pos x="229" y="204"/>
                </a:cxn>
                <a:cxn ang="0">
                  <a:pos x="301" y="266"/>
                </a:cxn>
                <a:cxn ang="0">
                  <a:pos x="380" y="330"/>
                </a:cxn>
                <a:cxn ang="0">
                  <a:pos x="464" y="398"/>
                </a:cxn>
                <a:cxn ang="0">
                  <a:pos x="552" y="467"/>
                </a:cxn>
                <a:cxn ang="0">
                  <a:pos x="597" y="501"/>
                </a:cxn>
                <a:cxn ang="0">
                  <a:pos x="642" y="534"/>
                </a:cxn>
                <a:cxn ang="0">
                  <a:pos x="687" y="567"/>
                </a:cxn>
                <a:cxn ang="0">
                  <a:pos x="734" y="600"/>
                </a:cxn>
                <a:cxn ang="0">
                  <a:pos x="779" y="632"/>
                </a:cxn>
                <a:cxn ang="0">
                  <a:pos x="824" y="663"/>
                </a:cxn>
                <a:cxn ang="0">
                  <a:pos x="871" y="692"/>
                </a:cxn>
                <a:cxn ang="0">
                  <a:pos x="915" y="719"/>
                </a:cxn>
                <a:cxn ang="0">
                  <a:pos x="960" y="746"/>
                </a:cxn>
                <a:cxn ang="0">
                  <a:pos x="1003" y="770"/>
                </a:cxn>
                <a:cxn ang="0">
                  <a:pos x="1046" y="792"/>
                </a:cxn>
                <a:cxn ang="0">
                  <a:pos x="1087" y="813"/>
                </a:cxn>
                <a:cxn ang="0">
                  <a:pos x="1080" y="804"/>
                </a:cxn>
                <a:cxn ang="0">
                  <a:pos x="1058" y="783"/>
                </a:cxn>
                <a:cxn ang="0">
                  <a:pos x="1022" y="749"/>
                </a:cxn>
                <a:cxn ang="0">
                  <a:pos x="975" y="704"/>
                </a:cxn>
                <a:cxn ang="0">
                  <a:pos x="919" y="650"/>
                </a:cxn>
                <a:cxn ang="0">
                  <a:pos x="851" y="590"/>
                </a:cxn>
                <a:cxn ang="0">
                  <a:pos x="778" y="524"/>
                </a:cxn>
                <a:cxn ang="0">
                  <a:pos x="698" y="455"/>
                </a:cxn>
                <a:cxn ang="0">
                  <a:pos x="656" y="419"/>
                </a:cxn>
                <a:cxn ang="0">
                  <a:pos x="613" y="385"/>
                </a:cxn>
                <a:cxn ang="0">
                  <a:pos x="569" y="350"/>
                </a:cxn>
                <a:cxn ang="0">
                  <a:pos x="525" y="314"/>
                </a:cxn>
                <a:cxn ang="0">
                  <a:pos x="479" y="280"/>
                </a:cxn>
                <a:cxn ang="0">
                  <a:pos x="434" y="246"/>
                </a:cxn>
                <a:cxn ang="0">
                  <a:pos x="389" y="213"/>
                </a:cxn>
                <a:cxn ang="0">
                  <a:pos x="344" y="181"/>
                </a:cxn>
                <a:cxn ang="0">
                  <a:pos x="298" y="152"/>
                </a:cxn>
                <a:cxn ang="0">
                  <a:pos x="253" y="123"/>
                </a:cxn>
                <a:cxn ang="0">
                  <a:pos x="208" y="97"/>
                </a:cxn>
                <a:cxn ang="0">
                  <a:pos x="165" y="73"/>
                </a:cxn>
                <a:cxn ang="0">
                  <a:pos x="122" y="50"/>
                </a:cxn>
                <a:cxn ang="0">
                  <a:pos x="79" y="30"/>
                </a:cxn>
                <a:cxn ang="0">
                  <a:pos x="39" y="14"/>
                </a:cxn>
                <a:cxn ang="0">
                  <a:pos x="0" y="0"/>
                </a:cxn>
              </a:cxnLst>
              <a:rect l="0" t="0" r="r" b="b"/>
              <a:pathLst>
                <a:path w="1087" h="813">
                  <a:moveTo>
                    <a:pt x="0" y="0"/>
                  </a:moveTo>
                  <a:lnTo>
                    <a:pt x="7" y="7"/>
                  </a:lnTo>
                  <a:lnTo>
                    <a:pt x="28" y="26"/>
                  </a:lnTo>
                  <a:lnTo>
                    <a:pt x="62" y="57"/>
                  </a:lnTo>
                  <a:lnTo>
                    <a:pt x="109" y="98"/>
                  </a:lnTo>
                  <a:lnTo>
                    <a:pt x="164" y="147"/>
                  </a:lnTo>
                  <a:lnTo>
                    <a:pt x="229" y="204"/>
                  </a:lnTo>
                  <a:lnTo>
                    <a:pt x="301" y="266"/>
                  </a:lnTo>
                  <a:lnTo>
                    <a:pt x="380" y="330"/>
                  </a:lnTo>
                  <a:lnTo>
                    <a:pt x="464" y="398"/>
                  </a:lnTo>
                  <a:lnTo>
                    <a:pt x="552" y="467"/>
                  </a:lnTo>
                  <a:lnTo>
                    <a:pt x="597" y="501"/>
                  </a:lnTo>
                  <a:lnTo>
                    <a:pt x="642" y="534"/>
                  </a:lnTo>
                  <a:lnTo>
                    <a:pt x="687" y="567"/>
                  </a:lnTo>
                  <a:lnTo>
                    <a:pt x="734" y="600"/>
                  </a:lnTo>
                  <a:lnTo>
                    <a:pt x="779" y="632"/>
                  </a:lnTo>
                  <a:lnTo>
                    <a:pt x="824" y="663"/>
                  </a:lnTo>
                  <a:lnTo>
                    <a:pt x="871" y="692"/>
                  </a:lnTo>
                  <a:lnTo>
                    <a:pt x="915" y="719"/>
                  </a:lnTo>
                  <a:lnTo>
                    <a:pt x="960" y="746"/>
                  </a:lnTo>
                  <a:lnTo>
                    <a:pt x="1003" y="770"/>
                  </a:lnTo>
                  <a:lnTo>
                    <a:pt x="1046" y="792"/>
                  </a:lnTo>
                  <a:lnTo>
                    <a:pt x="1087" y="813"/>
                  </a:lnTo>
                  <a:lnTo>
                    <a:pt x="1080" y="804"/>
                  </a:lnTo>
                  <a:lnTo>
                    <a:pt x="1058" y="783"/>
                  </a:lnTo>
                  <a:lnTo>
                    <a:pt x="1022" y="749"/>
                  </a:lnTo>
                  <a:lnTo>
                    <a:pt x="975" y="704"/>
                  </a:lnTo>
                  <a:lnTo>
                    <a:pt x="919" y="650"/>
                  </a:lnTo>
                  <a:lnTo>
                    <a:pt x="851" y="590"/>
                  </a:lnTo>
                  <a:lnTo>
                    <a:pt x="778" y="524"/>
                  </a:lnTo>
                  <a:lnTo>
                    <a:pt x="698" y="455"/>
                  </a:lnTo>
                  <a:lnTo>
                    <a:pt x="656" y="419"/>
                  </a:lnTo>
                  <a:lnTo>
                    <a:pt x="613" y="385"/>
                  </a:lnTo>
                  <a:lnTo>
                    <a:pt x="569" y="350"/>
                  </a:lnTo>
                  <a:lnTo>
                    <a:pt x="525" y="314"/>
                  </a:lnTo>
                  <a:lnTo>
                    <a:pt x="479" y="280"/>
                  </a:lnTo>
                  <a:lnTo>
                    <a:pt x="434" y="246"/>
                  </a:lnTo>
                  <a:lnTo>
                    <a:pt x="389" y="213"/>
                  </a:lnTo>
                  <a:lnTo>
                    <a:pt x="344" y="181"/>
                  </a:lnTo>
                  <a:lnTo>
                    <a:pt x="298" y="152"/>
                  </a:lnTo>
                  <a:lnTo>
                    <a:pt x="253" y="123"/>
                  </a:lnTo>
                  <a:lnTo>
                    <a:pt x="208" y="97"/>
                  </a:lnTo>
                  <a:lnTo>
                    <a:pt x="165" y="73"/>
                  </a:lnTo>
                  <a:lnTo>
                    <a:pt x="122" y="50"/>
                  </a:lnTo>
                  <a:lnTo>
                    <a:pt x="79" y="30"/>
                  </a:lnTo>
                  <a:lnTo>
                    <a:pt x="39" y="14"/>
                  </a:lnTo>
                  <a:lnTo>
                    <a:pt x="0" y="0"/>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2" name="Freeform 22"/>
            <p:cNvSpPr>
              <a:spLocks/>
            </p:cNvSpPr>
            <p:nvPr/>
          </p:nvSpPr>
          <p:spPr bwMode="auto">
            <a:xfrm>
              <a:off x="3137" y="2975"/>
              <a:ext cx="158" cy="351"/>
            </a:xfrm>
            <a:custGeom>
              <a:avLst/>
              <a:gdLst/>
              <a:ahLst/>
              <a:cxnLst>
                <a:cxn ang="0">
                  <a:pos x="310" y="1"/>
                </a:cxn>
                <a:cxn ang="0">
                  <a:pos x="338" y="3"/>
                </a:cxn>
                <a:cxn ang="0">
                  <a:pos x="368" y="9"/>
                </a:cxn>
                <a:cxn ang="0">
                  <a:pos x="402" y="18"/>
                </a:cxn>
                <a:cxn ang="0">
                  <a:pos x="440" y="34"/>
                </a:cxn>
                <a:cxn ang="0">
                  <a:pos x="479" y="55"/>
                </a:cxn>
                <a:cxn ang="0">
                  <a:pos x="518" y="85"/>
                </a:cxn>
                <a:cxn ang="0">
                  <a:pos x="554" y="125"/>
                </a:cxn>
                <a:cxn ang="0">
                  <a:pos x="586" y="175"/>
                </a:cxn>
                <a:cxn ang="0">
                  <a:pos x="609" y="237"/>
                </a:cxn>
                <a:cxn ang="0">
                  <a:pos x="625" y="312"/>
                </a:cxn>
                <a:cxn ang="0">
                  <a:pos x="628" y="401"/>
                </a:cxn>
                <a:cxn ang="0">
                  <a:pos x="619" y="506"/>
                </a:cxn>
                <a:cxn ang="0">
                  <a:pos x="593" y="628"/>
                </a:cxn>
                <a:cxn ang="0">
                  <a:pos x="551" y="768"/>
                </a:cxn>
                <a:cxn ang="0">
                  <a:pos x="520" y="852"/>
                </a:cxn>
                <a:cxn ang="0">
                  <a:pos x="500" y="904"/>
                </a:cxn>
                <a:cxn ang="0">
                  <a:pos x="460" y="997"/>
                </a:cxn>
                <a:cxn ang="0">
                  <a:pos x="405" y="1122"/>
                </a:cxn>
                <a:cxn ang="0">
                  <a:pos x="334" y="1264"/>
                </a:cxn>
                <a:cxn ang="0">
                  <a:pos x="272" y="1377"/>
                </a:cxn>
                <a:cxn ang="0">
                  <a:pos x="227" y="1453"/>
                </a:cxn>
                <a:cxn ang="0">
                  <a:pos x="181" y="1527"/>
                </a:cxn>
                <a:cxn ang="0">
                  <a:pos x="132" y="1598"/>
                </a:cxn>
                <a:cxn ang="0">
                  <a:pos x="80" y="1665"/>
                </a:cxn>
                <a:cxn ang="0">
                  <a:pos x="27" y="1726"/>
                </a:cxn>
                <a:cxn ang="0">
                  <a:pos x="7" y="1741"/>
                </a:cxn>
                <a:cxn ang="0">
                  <a:pos x="61" y="1645"/>
                </a:cxn>
                <a:cxn ang="0">
                  <a:pos x="123" y="1521"/>
                </a:cxn>
                <a:cxn ang="0">
                  <a:pos x="171" y="1417"/>
                </a:cxn>
                <a:cxn ang="0">
                  <a:pos x="221" y="1301"/>
                </a:cxn>
                <a:cxn ang="0">
                  <a:pos x="270" y="1174"/>
                </a:cxn>
                <a:cxn ang="0">
                  <a:pos x="315" y="1039"/>
                </a:cxn>
                <a:cxn ang="0">
                  <a:pos x="356" y="897"/>
                </a:cxn>
                <a:cxn ang="0">
                  <a:pos x="389" y="752"/>
                </a:cxn>
                <a:cxn ang="0">
                  <a:pos x="409" y="605"/>
                </a:cxn>
                <a:cxn ang="0">
                  <a:pos x="418" y="461"/>
                </a:cxn>
                <a:cxn ang="0">
                  <a:pos x="409" y="320"/>
                </a:cxn>
                <a:cxn ang="0">
                  <a:pos x="384" y="185"/>
                </a:cxn>
                <a:cxn ang="0">
                  <a:pos x="336" y="59"/>
                </a:cxn>
              </a:cxnLst>
              <a:rect l="0" t="0" r="r" b="b"/>
              <a:pathLst>
                <a:path w="628" h="1754">
                  <a:moveTo>
                    <a:pt x="304" y="0"/>
                  </a:moveTo>
                  <a:lnTo>
                    <a:pt x="310" y="1"/>
                  </a:lnTo>
                  <a:lnTo>
                    <a:pt x="326" y="2"/>
                  </a:lnTo>
                  <a:lnTo>
                    <a:pt x="338" y="3"/>
                  </a:lnTo>
                  <a:lnTo>
                    <a:pt x="352" y="5"/>
                  </a:lnTo>
                  <a:lnTo>
                    <a:pt x="368" y="9"/>
                  </a:lnTo>
                  <a:lnTo>
                    <a:pt x="385" y="13"/>
                  </a:lnTo>
                  <a:lnTo>
                    <a:pt x="402" y="18"/>
                  </a:lnTo>
                  <a:lnTo>
                    <a:pt x="420" y="25"/>
                  </a:lnTo>
                  <a:lnTo>
                    <a:pt x="440" y="34"/>
                  </a:lnTo>
                  <a:lnTo>
                    <a:pt x="460" y="44"/>
                  </a:lnTo>
                  <a:lnTo>
                    <a:pt x="479" y="55"/>
                  </a:lnTo>
                  <a:lnTo>
                    <a:pt x="500" y="69"/>
                  </a:lnTo>
                  <a:lnTo>
                    <a:pt x="518" y="85"/>
                  </a:lnTo>
                  <a:lnTo>
                    <a:pt x="537" y="103"/>
                  </a:lnTo>
                  <a:lnTo>
                    <a:pt x="554" y="125"/>
                  </a:lnTo>
                  <a:lnTo>
                    <a:pt x="571" y="149"/>
                  </a:lnTo>
                  <a:lnTo>
                    <a:pt x="586" y="175"/>
                  </a:lnTo>
                  <a:lnTo>
                    <a:pt x="598" y="204"/>
                  </a:lnTo>
                  <a:lnTo>
                    <a:pt x="609" y="237"/>
                  </a:lnTo>
                  <a:lnTo>
                    <a:pt x="617" y="273"/>
                  </a:lnTo>
                  <a:lnTo>
                    <a:pt x="625" y="312"/>
                  </a:lnTo>
                  <a:lnTo>
                    <a:pt x="627" y="354"/>
                  </a:lnTo>
                  <a:lnTo>
                    <a:pt x="628" y="401"/>
                  </a:lnTo>
                  <a:lnTo>
                    <a:pt x="625" y="451"/>
                  </a:lnTo>
                  <a:lnTo>
                    <a:pt x="619" y="506"/>
                  </a:lnTo>
                  <a:lnTo>
                    <a:pt x="608" y="564"/>
                  </a:lnTo>
                  <a:lnTo>
                    <a:pt x="593" y="628"/>
                  </a:lnTo>
                  <a:lnTo>
                    <a:pt x="575" y="695"/>
                  </a:lnTo>
                  <a:lnTo>
                    <a:pt x="551" y="768"/>
                  </a:lnTo>
                  <a:lnTo>
                    <a:pt x="523" y="845"/>
                  </a:lnTo>
                  <a:lnTo>
                    <a:pt x="520" y="852"/>
                  </a:lnTo>
                  <a:lnTo>
                    <a:pt x="512" y="872"/>
                  </a:lnTo>
                  <a:lnTo>
                    <a:pt x="500" y="904"/>
                  </a:lnTo>
                  <a:lnTo>
                    <a:pt x="482" y="946"/>
                  </a:lnTo>
                  <a:lnTo>
                    <a:pt x="460" y="997"/>
                  </a:lnTo>
                  <a:lnTo>
                    <a:pt x="434" y="1056"/>
                  </a:lnTo>
                  <a:lnTo>
                    <a:pt x="405" y="1122"/>
                  </a:lnTo>
                  <a:lnTo>
                    <a:pt x="370" y="1192"/>
                  </a:lnTo>
                  <a:lnTo>
                    <a:pt x="334" y="1264"/>
                  </a:lnTo>
                  <a:lnTo>
                    <a:pt x="293" y="1339"/>
                  </a:lnTo>
                  <a:lnTo>
                    <a:pt x="272" y="1377"/>
                  </a:lnTo>
                  <a:lnTo>
                    <a:pt x="250" y="1415"/>
                  </a:lnTo>
                  <a:lnTo>
                    <a:pt x="227" y="1453"/>
                  </a:lnTo>
                  <a:lnTo>
                    <a:pt x="204" y="1490"/>
                  </a:lnTo>
                  <a:lnTo>
                    <a:pt x="181" y="1527"/>
                  </a:lnTo>
                  <a:lnTo>
                    <a:pt x="156" y="1563"/>
                  </a:lnTo>
                  <a:lnTo>
                    <a:pt x="132" y="1598"/>
                  </a:lnTo>
                  <a:lnTo>
                    <a:pt x="106" y="1632"/>
                  </a:lnTo>
                  <a:lnTo>
                    <a:pt x="80" y="1665"/>
                  </a:lnTo>
                  <a:lnTo>
                    <a:pt x="53" y="1697"/>
                  </a:lnTo>
                  <a:lnTo>
                    <a:pt x="27" y="1726"/>
                  </a:lnTo>
                  <a:lnTo>
                    <a:pt x="0" y="1754"/>
                  </a:lnTo>
                  <a:lnTo>
                    <a:pt x="7" y="1741"/>
                  </a:lnTo>
                  <a:lnTo>
                    <a:pt x="29" y="1704"/>
                  </a:lnTo>
                  <a:lnTo>
                    <a:pt x="61" y="1645"/>
                  </a:lnTo>
                  <a:lnTo>
                    <a:pt x="100" y="1566"/>
                  </a:lnTo>
                  <a:lnTo>
                    <a:pt x="123" y="1521"/>
                  </a:lnTo>
                  <a:lnTo>
                    <a:pt x="146" y="1471"/>
                  </a:lnTo>
                  <a:lnTo>
                    <a:pt x="171" y="1417"/>
                  </a:lnTo>
                  <a:lnTo>
                    <a:pt x="195" y="1361"/>
                  </a:lnTo>
                  <a:lnTo>
                    <a:pt x="221" y="1301"/>
                  </a:lnTo>
                  <a:lnTo>
                    <a:pt x="246" y="1239"/>
                  </a:lnTo>
                  <a:lnTo>
                    <a:pt x="270" y="1174"/>
                  </a:lnTo>
                  <a:lnTo>
                    <a:pt x="293" y="1107"/>
                  </a:lnTo>
                  <a:lnTo>
                    <a:pt x="315" y="1039"/>
                  </a:lnTo>
                  <a:lnTo>
                    <a:pt x="337" y="969"/>
                  </a:lnTo>
                  <a:lnTo>
                    <a:pt x="356" y="897"/>
                  </a:lnTo>
                  <a:lnTo>
                    <a:pt x="374" y="825"/>
                  </a:lnTo>
                  <a:lnTo>
                    <a:pt x="389" y="752"/>
                  </a:lnTo>
                  <a:lnTo>
                    <a:pt x="401" y="679"/>
                  </a:lnTo>
                  <a:lnTo>
                    <a:pt x="409" y="605"/>
                  </a:lnTo>
                  <a:lnTo>
                    <a:pt x="416" y="533"/>
                  </a:lnTo>
                  <a:lnTo>
                    <a:pt x="418" y="461"/>
                  </a:lnTo>
                  <a:lnTo>
                    <a:pt x="416" y="390"/>
                  </a:lnTo>
                  <a:lnTo>
                    <a:pt x="409" y="320"/>
                  </a:lnTo>
                  <a:lnTo>
                    <a:pt x="400" y="251"/>
                  </a:lnTo>
                  <a:lnTo>
                    <a:pt x="384" y="185"/>
                  </a:lnTo>
                  <a:lnTo>
                    <a:pt x="363" y="121"/>
                  </a:lnTo>
                  <a:lnTo>
                    <a:pt x="336" y="59"/>
                  </a:lnTo>
                  <a:lnTo>
                    <a:pt x="304" y="0"/>
                  </a:lnTo>
                  <a:close/>
                </a:path>
              </a:pathLst>
            </a:custGeom>
            <a:solidFill>
              <a:srgbClr val="FFFFFF"/>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3" name="Freeform 23"/>
            <p:cNvSpPr>
              <a:spLocks/>
            </p:cNvSpPr>
            <p:nvPr/>
          </p:nvSpPr>
          <p:spPr bwMode="auto">
            <a:xfrm>
              <a:off x="2188" y="3294"/>
              <a:ext cx="782" cy="510"/>
            </a:xfrm>
            <a:custGeom>
              <a:avLst/>
              <a:gdLst/>
              <a:ahLst/>
              <a:cxnLst>
                <a:cxn ang="0">
                  <a:pos x="1530" y="826"/>
                </a:cxn>
                <a:cxn ang="0">
                  <a:pos x="1452" y="681"/>
                </a:cxn>
                <a:cxn ang="0">
                  <a:pos x="1369" y="544"/>
                </a:cxn>
                <a:cxn ang="0">
                  <a:pos x="1292" y="432"/>
                </a:cxn>
                <a:cxn ang="0">
                  <a:pos x="1204" y="322"/>
                </a:cxn>
                <a:cxn ang="0">
                  <a:pos x="1107" y="220"/>
                </a:cxn>
                <a:cxn ang="0">
                  <a:pos x="1002" y="133"/>
                </a:cxn>
                <a:cxn ang="0">
                  <a:pos x="890" y="69"/>
                </a:cxn>
                <a:cxn ang="0">
                  <a:pos x="774" y="34"/>
                </a:cxn>
                <a:cxn ang="0">
                  <a:pos x="686" y="17"/>
                </a:cxn>
                <a:cxn ang="0">
                  <a:pos x="555" y="3"/>
                </a:cxn>
                <a:cxn ang="0">
                  <a:pos x="438" y="1"/>
                </a:cxn>
                <a:cxn ang="0">
                  <a:pos x="316" y="12"/>
                </a:cxn>
                <a:cxn ang="0">
                  <a:pos x="199" y="44"/>
                </a:cxn>
                <a:cxn ang="0">
                  <a:pos x="102" y="103"/>
                </a:cxn>
                <a:cxn ang="0">
                  <a:pos x="32" y="192"/>
                </a:cxn>
                <a:cxn ang="0">
                  <a:pos x="0" y="320"/>
                </a:cxn>
                <a:cxn ang="0">
                  <a:pos x="20" y="493"/>
                </a:cxn>
                <a:cxn ang="0">
                  <a:pos x="88" y="637"/>
                </a:cxn>
                <a:cxn ang="0">
                  <a:pos x="309" y="975"/>
                </a:cxn>
                <a:cxn ang="0">
                  <a:pos x="629" y="1467"/>
                </a:cxn>
                <a:cxn ang="0">
                  <a:pos x="959" y="1984"/>
                </a:cxn>
                <a:cxn ang="0">
                  <a:pos x="1212" y="2395"/>
                </a:cxn>
                <a:cxn ang="0">
                  <a:pos x="1283" y="2520"/>
                </a:cxn>
                <a:cxn ang="0">
                  <a:pos x="1317" y="2515"/>
                </a:cxn>
                <a:cxn ang="0">
                  <a:pos x="1424" y="2367"/>
                </a:cxn>
                <a:cxn ang="0">
                  <a:pos x="1610" y="2135"/>
                </a:cxn>
                <a:cxn ang="0">
                  <a:pos x="1728" y="2000"/>
                </a:cxn>
                <a:cxn ang="0">
                  <a:pos x="1863" y="1857"/>
                </a:cxn>
                <a:cxn ang="0">
                  <a:pos x="2012" y="1713"/>
                </a:cxn>
                <a:cxn ang="0">
                  <a:pos x="2175" y="1573"/>
                </a:cxn>
                <a:cxn ang="0">
                  <a:pos x="2347" y="1441"/>
                </a:cxn>
                <a:cxn ang="0">
                  <a:pos x="2457" y="1362"/>
                </a:cxn>
                <a:cxn ang="0">
                  <a:pos x="2620" y="1226"/>
                </a:cxn>
                <a:cxn ang="0">
                  <a:pos x="2745" y="1110"/>
                </a:cxn>
                <a:cxn ang="0">
                  <a:pos x="2873" y="976"/>
                </a:cxn>
                <a:cxn ang="0">
                  <a:pos x="2988" y="834"/>
                </a:cxn>
                <a:cxn ang="0">
                  <a:pos x="3076" y="688"/>
                </a:cxn>
                <a:cxn ang="0">
                  <a:pos x="3123" y="547"/>
                </a:cxn>
                <a:cxn ang="0">
                  <a:pos x="3112" y="418"/>
                </a:cxn>
                <a:cxn ang="0">
                  <a:pos x="3030" y="308"/>
                </a:cxn>
                <a:cxn ang="0">
                  <a:pos x="2921" y="245"/>
                </a:cxn>
                <a:cxn ang="0">
                  <a:pos x="2825" y="214"/>
                </a:cxn>
                <a:cxn ang="0">
                  <a:pos x="2742" y="194"/>
                </a:cxn>
                <a:cxn ang="0">
                  <a:pos x="2638" y="182"/>
                </a:cxn>
                <a:cxn ang="0">
                  <a:pos x="2518" y="181"/>
                </a:cxn>
                <a:cxn ang="0">
                  <a:pos x="2385" y="198"/>
                </a:cxn>
                <a:cxn ang="0">
                  <a:pos x="2242" y="238"/>
                </a:cxn>
                <a:cxn ang="0">
                  <a:pos x="2090" y="307"/>
                </a:cxn>
                <a:cxn ang="0">
                  <a:pos x="1936" y="412"/>
                </a:cxn>
                <a:cxn ang="0">
                  <a:pos x="1780" y="556"/>
                </a:cxn>
                <a:cxn ang="0">
                  <a:pos x="1717" y="622"/>
                </a:cxn>
                <a:cxn ang="0">
                  <a:pos x="1639" y="713"/>
                </a:cxn>
                <a:cxn ang="0">
                  <a:pos x="1583" y="789"/>
                </a:cxn>
                <a:cxn ang="0">
                  <a:pos x="1546" y="859"/>
                </a:cxn>
              </a:cxnLst>
              <a:rect l="0" t="0" r="r" b="b"/>
              <a:pathLst>
                <a:path w="3126" h="2546">
                  <a:moveTo>
                    <a:pt x="1546" y="859"/>
                  </a:moveTo>
                  <a:lnTo>
                    <a:pt x="1541" y="851"/>
                  </a:lnTo>
                  <a:lnTo>
                    <a:pt x="1530" y="826"/>
                  </a:lnTo>
                  <a:lnTo>
                    <a:pt x="1511" y="788"/>
                  </a:lnTo>
                  <a:lnTo>
                    <a:pt x="1485" y="739"/>
                  </a:lnTo>
                  <a:lnTo>
                    <a:pt x="1452" y="681"/>
                  </a:lnTo>
                  <a:lnTo>
                    <a:pt x="1413" y="615"/>
                  </a:lnTo>
                  <a:lnTo>
                    <a:pt x="1391" y="580"/>
                  </a:lnTo>
                  <a:lnTo>
                    <a:pt x="1369" y="544"/>
                  </a:lnTo>
                  <a:lnTo>
                    <a:pt x="1344" y="507"/>
                  </a:lnTo>
                  <a:lnTo>
                    <a:pt x="1319" y="470"/>
                  </a:lnTo>
                  <a:lnTo>
                    <a:pt x="1292" y="432"/>
                  </a:lnTo>
                  <a:lnTo>
                    <a:pt x="1264" y="395"/>
                  </a:lnTo>
                  <a:lnTo>
                    <a:pt x="1234" y="358"/>
                  </a:lnTo>
                  <a:lnTo>
                    <a:pt x="1204" y="322"/>
                  </a:lnTo>
                  <a:lnTo>
                    <a:pt x="1173" y="287"/>
                  </a:lnTo>
                  <a:lnTo>
                    <a:pt x="1140" y="253"/>
                  </a:lnTo>
                  <a:lnTo>
                    <a:pt x="1107" y="220"/>
                  </a:lnTo>
                  <a:lnTo>
                    <a:pt x="1073" y="189"/>
                  </a:lnTo>
                  <a:lnTo>
                    <a:pt x="1038" y="160"/>
                  </a:lnTo>
                  <a:lnTo>
                    <a:pt x="1002" y="133"/>
                  </a:lnTo>
                  <a:lnTo>
                    <a:pt x="966" y="109"/>
                  </a:lnTo>
                  <a:lnTo>
                    <a:pt x="928" y="87"/>
                  </a:lnTo>
                  <a:lnTo>
                    <a:pt x="890" y="69"/>
                  </a:lnTo>
                  <a:lnTo>
                    <a:pt x="853" y="53"/>
                  </a:lnTo>
                  <a:lnTo>
                    <a:pt x="813" y="41"/>
                  </a:lnTo>
                  <a:lnTo>
                    <a:pt x="774" y="34"/>
                  </a:lnTo>
                  <a:lnTo>
                    <a:pt x="763" y="31"/>
                  </a:lnTo>
                  <a:lnTo>
                    <a:pt x="733" y="25"/>
                  </a:lnTo>
                  <a:lnTo>
                    <a:pt x="686" y="17"/>
                  </a:lnTo>
                  <a:lnTo>
                    <a:pt x="625" y="9"/>
                  </a:lnTo>
                  <a:lnTo>
                    <a:pt x="591" y="6"/>
                  </a:lnTo>
                  <a:lnTo>
                    <a:pt x="555" y="3"/>
                  </a:lnTo>
                  <a:lnTo>
                    <a:pt x="517" y="1"/>
                  </a:lnTo>
                  <a:lnTo>
                    <a:pt x="477" y="0"/>
                  </a:lnTo>
                  <a:lnTo>
                    <a:pt x="438" y="1"/>
                  </a:lnTo>
                  <a:lnTo>
                    <a:pt x="396" y="3"/>
                  </a:lnTo>
                  <a:lnTo>
                    <a:pt x="356" y="7"/>
                  </a:lnTo>
                  <a:lnTo>
                    <a:pt x="316" y="12"/>
                  </a:lnTo>
                  <a:lnTo>
                    <a:pt x="275" y="21"/>
                  </a:lnTo>
                  <a:lnTo>
                    <a:pt x="237" y="32"/>
                  </a:lnTo>
                  <a:lnTo>
                    <a:pt x="199" y="44"/>
                  </a:lnTo>
                  <a:lnTo>
                    <a:pt x="165" y="61"/>
                  </a:lnTo>
                  <a:lnTo>
                    <a:pt x="132" y="80"/>
                  </a:lnTo>
                  <a:lnTo>
                    <a:pt x="102" y="103"/>
                  </a:lnTo>
                  <a:lnTo>
                    <a:pt x="75" y="128"/>
                  </a:lnTo>
                  <a:lnTo>
                    <a:pt x="51" y="158"/>
                  </a:lnTo>
                  <a:lnTo>
                    <a:pt x="32" y="192"/>
                  </a:lnTo>
                  <a:lnTo>
                    <a:pt x="16" y="230"/>
                  </a:lnTo>
                  <a:lnTo>
                    <a:pt x="6" y="273"/>
                  </a:lnTo>
                  <a:lnTo>
                    <a:pt x="0" y="320"/>
                  </a:lnTo>
                  <a:lnTo>
                    <a:pt x="0" y="373"/>
                  </a:lnTo>
                  <a:lnTo>
                    <a:pt x="6" y="429"/>
                  </a:lnTo>
                  <a:lnTo>
                    <a:pt x="20" y="493"/>
                  </a:lnTo>
                  <a:lnTo>
                    <a:pt x="38" y="561"/>
                  </a:lnTo>
                  <a:lnTo>
                    <a:pt x="51" y="580"/>
                  </a:lnTo>
                  <a:lnTo>
                    <a:pt x="88" y="637"/>
                  </a:lnTo>
                  <a:lnTo>
                    <a:pt x="146" y="724"/>
                  </a:lnTo>
                  <a:lnTo>
                    <a:pt x="220" y="839"/>
                  </a:lnTo>
                  <a:lnTo>
                    <a:pt x="309" y="975"/>
                  </a:lnTo>
                  <a:lnTo>
                    <a:pt x="410" y="1128"/>
                  </a:lnTo>
                  <a:lnTo>
                    <a:pt x="516" y="1295"/>
                  </a:lnTo>
                  <a:lnTo>
                    <a:pt x="629" y="1467"/>
                  </a:lnTo>
                  <a:lnTo>
                    <a:pt x="741" y="1644"/>
                  </a:lnTo>
                  <a:lnTo>
                    <a:pt x="853" y="1817"/>
                  </a:lnTo>
                  <a:lnTo>
                    <a:pt x="959" y="1984"/>
                  </a:lnTo>
                  <a:lnTo>
                    <a:pt x="1056" y="2139"/>
                  </a:lnTo>
                  <a:lnTo>
                    <a:pt x="1141" y="2278"/>
                  </a:lnTo>
                  <a:lnTo>
                    <a:pt x="1212" y="2395"/>
                  </a:lnTo>
                  <a:lnTo>
                    <a:pt x="1241" y="2444"/>
                  </a:lnTo>
                  <a:lnTo>
                    <a:pt x="1265" y="2486"/>
                  </a:lnTo>
                  <a:lnTo>
                    <a:pt x="1283" y="2520"/>
                  </a:lnTo>
                  <a:lnTo>
                    <a:pt x="1295" y="2546"/>
                  </a:lnTo>
                  <a:lnTo>
                    <a:pt x="1301" y="2538"/>
                  </a:lnTo>
                  <a:lnTo>
                    <a:pt x="1317" y="2515"/>
                  </a:lnTo>
                  <a:lnTo>
                    <a:pt x="1343" y="2477"/>
                  </a:lnTo>
                  <a:lnTo>
                    <a:pt x="1378" y="2428"/>
                  </a:lnTo>
                  <a:lnTo>
                    <a:pt x="1424" y="2367"/>
                  </a:lnTo>
                  <a:lnTo>
                    <a:pt x="1478" y="2297"/>
                  </a:lnTo>
                  <a:lnTo>
                    <a:pt x="1539" y="2219"/>
                  </a:lnTo>
                  <a:lnTo>
                    <a:pt x="1610" y="2135"/>
                  </a:lnTo>
                  <a:lnTo>
                    <a:pt x="1648" y="2091"/>
                  </a:lnTo>
                  <a:lnTo>
                    <a:pt x="1687" y="2046"/>
                  </a:lnTo>
                  <a:lnTo>
                    <a:pt x="1728" y="2000"/>
                  </a:lnTo>
                  <a:lnTo>
                    <a:pt x="1771" y="1953"/>
                  </a:lnTo>
                  <a:lnTo>
                    <a:pt x="1816" y="1905"/>
                  </a:lnTo>
                  <a:lnTo>
                    <a:pt x="1863" y="1857"/>
                  </a:lnTo>
                  <a:lnTo>
                    <a:pt x="1912" y="1809"/>
                  </a:lnTo>
                  <a:lnTo>
                    <a:pt x="1961" y="1762"/>
                  </a:lnTo>
                  <a:lnTo>
                    <a:pt x="2012" y="1713"/>
                  </a:lnTo>
                  <a:lnTo>
                    <a:pt x="2065" y="1666"/>
                  </a:lnTo>
                  <a:lnTo>
                    <a:pt x="2118" y="1619"/>
                  </a:lnTo>
                  <a:lnTo>
                    <a:pt x="2175" y="1573"/>
                  </a:lnTo>
                  <a:lnTo>
                    <a:pt x="2231" y="1528"/>
                  </a:lnTo>
                  <a:lnTo>
                    <a:pt x="2289" y="1483"/>
                  </a:lnTo>
                  <a:lnTo>
                    <a:pt x="2347" y="1441"/>
                  </a:lnTo>
                  <a:lnTo>
                    <a:pt x="2407" y="1399"/>
                  </a:lnTo>
                  <a:lnTo>
                    <a:pt x="2421" y="1390"/>
                  </a:lnTo>
                  <a:lnTo>
                    <a:pt x="2457" y="1362"/>
                  </a:lnTo>
                  <a:lnTo>
                    <a:pt x="2512" y="1318"/>
                  </a:lnTo>
                  <a:lnTo>
                    <a:pt x="2581" y="1260"/>
                  </a:lnTo>
                  <a:lnTo>
                    <a:pt x="2620" y="1226"/>
                  </a:lnTo>
                  <a:lnTo>
                    <a:pt x="2660" y="1190"/>
                  </a:lnTo>
                  <a:lnTo>
                    <a:pt x="2702" y="1151"/>
                  </a:lnTo>
                  <a:lnTo>
                    <a:pt x="2745" y="1110"/>
                  </a:lnTo>
                  <a:lnTo>
                    <a:pt x="2788" y="1067"/>
                  </a:lnTo>
                  <a:lnTo>
                    <a:pt x="2830" y="1022"/>
                  </a:lnTo>
                  <a:lnTo>
                    <a:pt x="2873" y="976"/>
                  </a:lnTo>
                  <a:lnTo>
                    <a:pt x="2914" y="930"/>
                  </a:lnTo>
                  <a:lnTo>
                    <a:pt x="2951" y="882"/>
                  </a:lnTo>
                  <a:lnTo>
                    <a:pt x="2988" y="834"/>
                  </a:lnTo>
                  <a:lnTo>
                    <a:pt x="3021" y="785"/>
                  </a:lnTo>
                  <a:lnTo>
                    <a:pt x="3051" y="736"/>
                  </a:lnTo>
                  <a:lnTo>
                    <a:pt x="3076" y="688"/>
                  </a:lnTo>
                  <a:lnTo>
                    <a:pt x="3097" y="641"/>
                  </a:lnTo>
                  <a:lnTo>
                    <a:pt x="3113" y="593"/>
                  </a:lnTo>
                  <a:lnTo>
                    <a:pt x="3123" y="547"/>
                  </a:lnTo>
                  <a:lnTo>
                    <a:pt x="3126" y="502"/>
                  </a:lnTo>
                  <a:lnTo>
                    <a:pt x="3123" y="459"/>
                  </a:lnTo>
                  <a:lnTo>
                    <a:pt x="3112" y="418"/>
                  </a:lnTo>
                  <a:lnTo>
                    <a:pt x="3093" y="379"/>
                  </a:lnTo>
                  <a:lnTo>
                    <a:pt x="3066" y="342"/>
                  </a:lnTo>
                  <a:lnTo>
                    <a:pt x="3030" y="308"/>
                  </a:lnTo>
                  <a:lnTo>
                    <a:pt x="2983" y="276"/>
                  </a:lnTo>
                  <a:lnTo>
                    <a:pt x="2927" y="248"/>
                  </a:lnTo>
                  <a:lnTo>
                    <a:pt x="2921" y="245"/>
                  </a:lnTo>
                  <a:lnTo>
                    <a:pt x="2900" y="237"/>
                  </a:lnTo>
                  <a:lnTo>
                    <a:pt x="2868" y="226"/>
                  </a:lnTo>
                  <a:lnTo>
                    <a:pt x="2825" y="214"/>
                  </a:lnTo>
                  <a:lnTo>
                    <a:pt x="2800" y="206"/>
                  </a:lnTo>
                  <a:lnTo>
                    <a:pt x="2773" y="200"/>
                  </a:lnTo>
                  <a:lnTo>
                    <a:pt x="2742" y="194"/>
                  </a:lnTo>
                  <a:lnTo>
                    <a:pt x="2709" y="189"/>
                  </a:lnTo>
                  <a:lnTo>
                    <a:pt x="2675" y="185"/>
                  </a:lnTo>
                  <a:lnTo>
                    <a:pt x="2638" y="182"/>
                  </a:lnTo>
                  <a:lnTo>
                    <a:pt x="2600" y="180"/>
                  </a:lnTo>
                  <a:lnTo>
                    <a:pt x="2560" y="180"/>
                  </a:lnTo>
                  <a:lnTo>
                    <a:pt x="2518" y="181"/>
                  </a:lnTo>
                  <a:lnTo>
                    <a:pt x="2476" y="185"/>
                  </a:lnTo>
                  <a:lnTo>
                    <a:pt x="2432" y="190"/>
                  </a:lnTo>
                  <a:lnTo>
                    <a:pt x="2385" y="198"/>
                  </a:lnTo>
                  <a:lnTo>
                    <a:pt x="2339" y="208"/>
                  </a:lnTo>
                  <a:lnTo>
                    <a:pt x="2291" y="222"/>
                  </a:lnTo>
                  <a:lnTo>
                    <a:pt x="2242" y="238"/>
                  </a:lnTo>
                  <a:lnTo>
                    <a:pt x="2192" y="258"/>
                  </a:lnTo>
                  <a:lnTo>
                    <a:pt x="2142" y="280"/>
                  </a:lnTo>
                  <a:lnTo>
                    <a:pt x="2090" y="307"/>
                  </a:lnTo>
                  <a:lnTo>
                    <a:pt x="2039" y="338"/>
                  </a:lnTo>
                  <a:lnTo>
                    <a:pt x="1988" y="373"/>
                  </a:lnTo>
                  <a:lnTo>
                    <a:pt x="1936" y="412"/>
                  </a:lnTo>
                  <a:lnTo>
                    <a:pt x="1884" y="455"/>
                  </a:lnTo>
                  <a:lnTo>
                    <a:pt x="1832" y="503"/>
                  </a:lnTo>
                  <a:lnTo>
                    <a:pt x="1780" y="556"/>
                  </a:lnTo>
                  <a:lnTo>
                    <a:pt x="1772" y="565"/>
                  </a:lnTo>
                  <a:lnTo>
                    <a:pt x="1749" y="587"/>
                  </a:lnTo>
                  <a:lnTo>
                    <a:pt x="1717" y="622"/>
                  </a:lnTo>
                  <a:lnTo>
                    <a:pt x="1679" y="665"/>
                  </a:lnTo>
                  <a:lnTo>
                    <a:pt x="1659" y="689"/>
                  </a:lnTo>
                  <a:lnTo>
                    <a:pt x="1639" y="713"/>
                  </a:lnTo>
                  <a:lnTo>
                    <a:pt x="1619" y="739"/>
                  </a:lnTo>
                  <a:lnTo>
                    <a:pt x="1601" y="764"/>
                  </a:lnTo>
                  <a:lnTo>
                    <a:pt x="1583" y="789"/>
                  </a:lnTo>
                  <a:lnTo>
                    <a:pt x="1568" y="814"/>
                  </a:lnTo>
                  <a:lnTo>
                    <a:pt x="1556" y="838"/>
                  </a:lnTo>
                  <a:lnTo>
                    <a:pt x="1546" y="859"/>
                  </a:lnTo>
                  <a:close/>
                </a:path>
              </a:pathLst>
            </a:custGeom>
            <a:solidFill>
              <a:srgbClr val="6068A5"/>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4" name="Freeform 24"/>
            <p:cNvSpPr>
              <a:spLocks/>
            </p:cNvSpPr>
            <p:nvPr/>
          </p:nvSpPr>
          <p:spPr bwMode="auto">
            <a:xfrm>
              <a:off x="2172" y="3282"/>
              <a:ext cx="244" cy="125"/>
            </a:xfrm>
            <a:custGeom>
              <a:avLst/>
              <a:gdLst/>
              <a:ahLst/>
              <a:cxnLst>
                <a:cxn ang="0">
                  <a:pos x="960" y="161"/>
                </a:cxn>
                <a:cxn ang="0">
                  <a:pos x="878" y="127"/>
                </a:cxn>
                <a:cxn ang="0">
                  <a:pos x="815" y="108"/>
                </a:cxn>
                <a:cxn ang="0">
                  <a:pos x="766" y="97"/>
                </a:cxn>
                <a:cxn ang="0">
                  <a:pos x="711" y="89"/>
                </a:cxn>
                <a:cxn ang="0">
                  <a:pos x="652" y="83"/>
                </a:cxn>
                <a:cxn ang="0">
                  <a:pos x="590" y="82"/>
                </a:cxn>
                <a:cxn ang="0">
                  <a:pos x="522" y="85"/>
                </a:cxn>
                <a:cxn ang="0">
                  <a:pos x="454" y="94"/>
                </a:cxn>
                <a:cxn ang="0">
                  <a:pos x="382" y="110"/>
                </a:cxn>
                <a:cxn ang="0">
                  <a:pos x="308" y="135"/>
                </a:cxn>
                <a:cxn ang="0">
                  <a:pos x="232" y="168"/>
                </a:cxn>
                <a:cxn ang="0">
                  <a:pos x="185" y="191"/>
                </a:cxn>
                <a:cxn ang="0">
                  <a:pos x="148" y="217"/>
                </a:cxn>
                <a:cxn ang="0">
                  <a:pos x="123" y="241"/>
                </a:cxn>
                <a:cxn ang="0">
                  <a:pos x="109" y="261"/>
                </a:cxn>
                <a:cxn ang="0">
                  <a:pos x="94" y="285"/>
                </a:cxn>
                <a:cxn ang="0">
                  <a:pos x="82" y="314"/>
                </a:cxn>
                <a:cxn ang="0">
                  <a:pos x="72" y="346"/>
                </a:cxn>
                <a:cxn ang="0">
                  <a:pos x="65" y="384"/>
                </a:cxn>
                <a:cxn ang="0">
                  <a:pos x="64" y="427"/>
                </a:cxn>
                <a:cxn ang="0">
                  <a:pos x="67" y="476"/>
                </a:cxn>
                <a:cxn ang="0">
                  <a:pos x="77" y="530"/>
                </a:cxn>
                <a:cxn ang="0">
                  <a:pos x="93" y="590"/>
                </a:cxn>
                <a:cxn ang="0">
                  <a:pos x="92" y="603"/>
                </a:cxn>
                <a:cxn ang="0">
                  <a:pos x="54" y="535"/>
                </a:cxn>
                <a:cxn ang="0">
                  <a:pos x="38" y="497"/>
                </a:cxn>
                <a:cxn ang="0">
                  <a:pos x="22" y="456"/>
                </a:cxn>
                <a:cxn ang="0">
                  <a:pos x="10" y="411"/>
                </a:cxn>
                <a:cxn ang="0">
                  <a:pos x="2" y="364"/>
                </a:cxn>
                <a:cxn ang="0">
                  <a:pos x="1" y="317"/>
                </a:cxn>
                <a:cxn ang="0">
                  <a:pos x="7" y="268"/>
                </a:cxn>
                <a:cxn ang="0">
                  <a:pos x="22" y="222"/>
                </a:cxn>
                <a:cxn ang="0">
                  <a:pos x="49" y="178"/>
                </a:cxn>
                <a:cxn ang="0">
                  <a:pos x="88" y="137"/>
                </a:cxn>
                <a:cxn ang="0">
                  <a:pos x="141" y="101"/>
                </a:cxn>
                <a:cxn ang="0">
                  <a:pos x="210" y="70"/>
                </a:cxn>
                <a:cxn ang="0">
                  <a:pos x="269" y="51"/>
                </a:cxn>
                <a:cxn ang="0">
                  <a:pos x="355" y="24"/>
                </a:cxn>
                <a:cxn ang="0">
                  <a:pos x="418" y="11"/>
                </a:cxn>
                <a:cxn ang="0">
                  <a:pos x="467" y="4"/>
                </a:cxn>
                <a:cxn ang="0">
                  <a:pos x="520" y="0"/>
                </a:cxn>
                <a:cxn ang="0">
                  <a:pos x="576" y="0"/>
                </a:cxn>
                <a:cxn ang="0">
                  <a:pos x="636" y="7"/>
                </a:cxn>
                <a:cxn ang="0">
                  <a:pos x="697" y="18"/>
                </a:cxn>
                <a:cxn ang="0">
                  <a:pos x="760" y="35"/>
                </a:cxn>
                <a:cxn ang="0">
                  <a:pos x="822" y="62"/>
                </a:cxn>
                <a:cxn ang="0">
                  <a:pos x="886" y="97"/>
                </a:cxn>
                <a:cxn ang="0">
                  <a:pos x="947" y="142"/>
                </a:cxn>
              </a:cxnLst>
              <a:rect l="0" t="0" r="r" b="b"/>
              <a:pathLst>
                <a:path w="977" h="623">
                  <a:moveTo>
                    <a:pt x="977" y="169"/>
                  </a:moveTo>
                  <a:lnTo>
                    <a:pt x="960" y="161"/>
                  </a:lnTo>
                  <a:lnTo>
                    <a:pt x="912" y="140"/>
                  </a:lnTo>
                  <a:lnTo>
                    <a:pt x="878" y="127"/>
                  </a:lnTo>
                  <a:lnTo>
                    <a:pt x="837" y="114"/>
                  </a:lnTo>
                  <a:lnTo>
                    <a:pt x="815" y="108"/>
                  </a:lnTo>
                  <a:lnTo>
                    <a:pt x="790" y="103"/>
                  </a:lnTo>
                  <a:lnTo>
                    <a:pt x="766" y="97"/>
                  </a:lnTo>
                  <a:lnTo>
                    <a:pt x="739" y="93"/>
                  </a:lnTo>
                  <a:lnTo>
                    <a:pt x="711" y="89"/>
                  </a:lnTo>
                  <a:lnTo>
                    <a:pt x="682" y="86"/>
                  </a:lnTo>
                  <a:lnTo>
                    <a:pt x="652" y="83"/>
                  </a:lnTo>
                  <a:lnTo>
                    <a:pt x="621" y="82"/>
                  </a:lnTo>
                  <a:lnTo>
                    <a:pt x="590" y="82"/>
                  </a:lnTo>
                  <a:lnTo>
                    <a:pt x="556" y="83"/>
                  </a:lnTo>
                  <a:lnTo>
                    <a:pt x="522" y="85"/>
                  </a:lnTo>
                  <a:lnTo>
                    <a:pt x="488" y="89"/>
                  </a:lnTo>
                  <a:lnTo>
                    <a:pt x="454" y="94"/>
                  </a:lnTo>
                  <a:lnTo>
                    <a:pt x="418" y="101"/>
                  </a:lnTo>
                  <a:lnTo>
                    <a:pt x="382" y="110"/>
                  </a:lnTo>
                  <a:lnTo>
                    <a:pt x="345" y="122"/>
                  </a:lnTo>
                  <a:lnTo>
                    <a:pt x="308" y="135"/>
                  </a:lnTo>
                  <a:lnTo>
                    <a:pt x="270" y="150"/>
                  </a:lnTo>
                  <a:lnTo>
                    <a:pt x="232" y="168"/>
                  </a:lnTo>
                  <a:lnTo>
                    <a:pt x="194" y="187"/>
                  </a:lnTo>
                  <a:lnTo>
                    <a:pt x="185" y="191"/>
                  </a:lnTo>
                  <a:lnTo>
                    <a:pt x="163" y="206"/>
                  </a:lnTo>
                  <a:lnTo>
                    <a:pt x="148" y="217"/>
                  </a:lnTo>
                  <a:lnTo>
                    <a:pt x="132" y="231"/>
                  </a:lnTo>
                  <a:lnTo>
                    <a:pt x="123" y="241"/>
                  </a:lnTo>
                  <a:lnTo>
                    <a:pt x="116" y="250"/>
                  </a:lnTo>
                  <a:lnTo>
                    <a:pt x="109" y="261"/>
                  </a:lnTo>
                  <a:lnTo>
                    <a:pt x="101" y="272"/>
                  </a:lnTo>
                  <a:lnTo>
                    <a:pt x="94" y="285"/>
                  </a:lnTo>
                  <a:lnTo>
                    <a:pt x="87" y="298"/>
                  </a:lnTo>
                  <a:lnTo>
                    <a:pt x="82" y="314"/>
                  </a:lnTo>
                  <a:lnTo>
                    <a:pt x="76" y="329"/>
                  </a:lnTo>
                  <a:lnTo>
                    <a:pt x="72" y="346"/>
                  </a:lnTo>
                  <a:lnTo>
                    <a:pt x="68" y="365"/>
                  </a:lnTo>
                  <a:lnTo>
                    <a:pt x="65" y="384"/>
                  </a:lnTo>
                  <a:lnTo>
                    <a:pt x="64" y="405"/>
                  </a:lnTo>
                  <a:lnTo>
                    <a:pt x="64" y="427"/>
                  </a:lnTo>
                  <a:lnTo>
                    <a:pt x="65" y="451"/>
                  </a:lnTo>
                  <a:lnTo>
                    <a:pt x="67" y="476"/>
                  </a:lnTo>
                  <a:lnTo>
                    <a:pt x="71" y="502"/>
                  </a:lnTo>
                  <a:lnTo>
                    <a:pt x="77" y="530"/>
                  </a:lnTo>
                  <a:lnTo>
                    <a:pt x="84" y="559"/>
                  </a:lnTo>
                  <a:lnTo>
                    <a:pt x="93" y="590"/>
                  </a:lnTo>
                  <a:lnTo>
                    <a:pt x="104" y="623"/>
                  </a:lnTo>
                  <a:lnTo>
                    <a:pt x="92" y="603"/>
                  </a:lnTo>
                  <a:lnTo>
                    <a:pt x="62" y="552"/>
                  </a:lnTo>
                  <a:lnTo>
                    <a:pt x="54" y="535"/>
                  </a:lnTo>
                  <a:lnTo>
                    <a:pt x="46" y="517"/>
                  </a:lnTo>
                  <a:lnTo>
                    <a:pt x="38" y="497"/>
                  </a:lnTo>
                  <a:lnTo>
                    <a:pt x="29" y="477"/>
                  </a:lnTo>
                  <a:lnTo>
                    <a:pt x="22" y="456"/>
                  </a:lnTo>
                  <a:lnTo>
                    <a:pt x="16" y="434"/>
                  </a:lnTo>
                  <a:lnTo>
                    <a:pt x="10" y="411"/>
                  </a:lnTo>
                  <a:lnTo>
                    <a:pt x="5" y="387"/>
                  </a:lnTo>
                  <a:lnTo>
                    <a:pt x="2" y="364"/>
                  </a:lnTo>
                  <a:lnTo>
                    <a:pt x="0" y="340"/>
                  </a:lnTo>
                  <a:lnTo>
                    <a:pt x="1" y="317"/>
                  </a:lnTo>
                  <a:lnTo>
                    <a:pt x="2" y="292"/>
                  </a:lnTo>
                  <a:lnTo>
                    <a:pt x="7" y="268"/>
                  </a:lnTo>
                  <a:lnTo>
                    <a:pt x="13" y="245"/>
                  </a:lnTo>
                  <a:lnTo>
                    <a:pt x="22" y="222"/>
                  </a:lnTo>
                  <a:lnTo>
                    <a:pt x="34" y="200"/>
                  </a:lnTo>
                  <a:lnTo>
                    <a:pt x="49" y="178"/>
                  </a:lnTo>
                  <a:lnTo>
                    <a:pt x="67" y="156"/>
                  </a:lnTo>
                  <a:lnTo>
                    <a:pt x="88" y="137"/>
                  </a:lnTo>
                  <a:lnTo>
                    <a:pt x="112" y="118"/>
                  </a:lnTo>
                  <a:lnTo>
                    <a:pt x="141" y="101"/>
                  </a:lnTo>
                  <a:lnTo>
                    <a:pt x="174" y="85"/>
                  </a:lnTo>
                  <a:lnTo>
                    <a:pt x="210" y="70"/>
                  </a:lnTo>
                  <a:lnTo>
                    <a:pt x="251" y="58"/>
                  </a:lnTo>
                  <a:lnTo>
                    <a:pt x="269" y="51"/>
                  </a:lnTo>
                  <a:lnTo>
                    <a:pt x="319" y="33"/>
                  </a:lnTo>
                  <a:lnTo>
                    <a:pt x="355" y="24"/>
                  </a:lnTo>
                  <a:lnTo>
                    <a:pt x="395" y="15"/>
                  </a:lnTo>
                  <a:lnTo>
                    <a:pt x="418" y="11"/>
                  </a:lnTo>
                  <a:lnTo>
                    <a:pt x="443" y="7"/>
                  </a:lnTo>
                  <a:lnTo>
                    <a:pt x="467" y="4"/>
                  </a:lnTo>
                  <a:lnTo>
                    <a:pt x="493" y="1"/>
                  </a:lnTo>
                  <a:lnTo>
                    <a:pt x="520" y="0"/>
                  </a:lnTo>
                  <a:lnTo>
                    <a:pt x="548" y="0"/>
                  </a:lnTo>
                  <a:lnTo>
                    <a:pt x="576" y="0"/>
                  </a:lnTo>
                  <a:lnTo>
                    <a:pt x="605" y="2"/>
                  </a:lnTo>
                  <a:lnTo>
                    <a:pt x="636" y="7"/>
                  </a:lnTo>
                  <a:lnTo>
                    <a:pt x="667" y="11"/>
                  </a:lnTo>
                  <a:lnTo>
                    <a:pt x="697" y="18"/>
                  </a:lnTo>
                  <a:lnTo>
                    <a:pt x="728" y="26"/>
                  </a:lnTo>
                  <a:lnTo>
                    <a:pt x="760" y="35"/>
                  </a:lnTo>
                  <a:lnTo>
                    <a:pt x="790" y="48"/>
                  </a:lnTo>
                  <a:lnTo>
                    <a:pt x="822" y="62"/>
                  </a:lnTo>
                  <a:lnTo>
                    <a:pt x="854" y="78"/>
                  </a:lnTo>
                  <a:lnTo>
                    <a:pt x="886" y="97"/>
                  </a:lnTo>
                  <a:lnTo>
                    <a:pt x="916" y="118"/>
                  </a:lnTo>
                  <a:lnTo>
                    <a:pt x="947" y="142"/>
                  </a:lnTo>
                  <a:lnTo>
                    <a:pt x="977" y="169"/>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5" name="Freeform 25"/>
            <p:cNvSpPr>
              <a:spLocks/>
            </p:cNvSpPr>
            <p:nvPr/>
          </p:nvSpPr>
          <p:spPr bwMode="auto">
            <a:xfrm>
              <a:off x="2686" y="3314"/>
              <a:ext cx="300" cy="62"/>
            </a:xfrm>
            <a:custGeom>
              <a:avLst/>
              <a:gdLst/>
              <a:ahLst/>
              <a:cxnLst>
                <a:cxn ang="0">
                  <a:pos x="0" y="314"/>
                </a:cxn>
                <a:cxn ang="0">
                  <a:pos x="7" y="307"/>
                </a:cxn>
                <a:cxn ang="0">
                  <a:pos x="30" y="292"/>
                </a:cxn>
                <a:cxn ang="0">
                  <a:pos x="66" y="267"/>
                </a:cxn>
                <a:cxn ang="0">
                  <a:pos x="114" y="239"/>
                </a:cxn>
                <a:cxn ang="0">
                  <a:pos x="143" y="222"/>
                </a:cxn>
                <a:cxn ang="0">
                  <a:pos x="174" y="206"/>
                </a:cxn>
                <a:cxn ang="0">
                  <a:pos x="207" y="188"/>
                </a:cxn>
                <a:cxn ang="0">
                  <a:pos x="244" y="171"/>
                </a:cxn>
                <a:cxn ang="0">
                  <a:pos x="282" y="155"/>
                </a:cxn>
                <a:cxn ang="0">
                  <a:pos x="322" y="138"/>
                </a:cxn>
                <a:cxn ang="0">
                  <a:pos x="364" y="123"/>
                </a:cxn>
                <a:cxn ang="0">
                  <a:pos x="407" y="109"/>
                </a:cxn>
                <a:cxn ang="0">
                  <a:pos x="452" y="96"/>
                </a:cxn>
                <a:cxn ang="0">
                  <a:pos x="499" y="85"/>
                </a:cxn>
                <a:cxn ang="0">
                  <a:pos x="546" y="76"/>
                </a:cxn>
                <a:cxn ang="0">
                  <a:pos x="595" y="69"/>
                </a:cxn>
                <a:cxn ang="0">
                  <a:pos x="644" y="65"/>
                </a:cxn>
                <a:cxn ang="0">
                  <a:pos x="694" y="63"/>
                </a:cxn>
                <a:cxn ang="0">
                  <a:pos x="744" y="65"/>
                </a:cxn>
                <a:cxn ang="0">
                  <a:pos x="796" y="70"/>
                </a:cxn>
                <a:cxn ang="0">
                  <a:pos x="847" y="79"/>
                </a:cxn>
                <a:cxn ang="0">
                  <a:pos x="899" y="91"/>
                </a:cxn>
                <a:cxn ang="0">
                  <a:pos x="950" y="108"/>
                </a:cxn>
                <a:cxn ang="0">
                  <a:pos x="1000" y="129"/>
                </a:cxn>
                <a:cxn ang="0">
                  <a:pos x="1051" y="156"/>
                </a:cxn>
                <a:cxn ang="0">
                  <a:pos x="1102" y="186"/>
                </a:cxn>
                <a:cxn ang="0">
                  <a:pos x="1150" y="223"/>
                </a:cxn>
                <a:cxn ang="0">
                  <a:pos x="1199" y="265"/>
                </a:cxn>
                <a:cxn ang="0">
                  <a:pos x="1195" y="258"/>
                </a:cxn>
                <a:cxn ang="0">
                  <a:pos x="1182" y="240"/>
                </a:cxn>
                <a:cxn ang="0">
                  <a:pos x="1174" y="226"/>
                </a:cxn>
                <a:cxn ang="0">
                  <a:pos x="1163" y="212"/>
                </a:cxn>
                <a:cxn ang="0">
                  <a:pos x="1149" y="196"/>
                </a:cxn>
                <a:cxn ang="0">
                  <a:pos x="1133" y="178"/>
                </a:cxn>
                <a:cxn ang="0">
                  <a:pos x="1115" y="159"/>
                </a:cxn>
                <a:cxn ang="0">
                  <a:pos x="1094" y="140"/>
                </a:cxn>
                <a:cxn ang="0">
                  <a:pos x="1072" y="121"/>
                </a:cxn>
                <a:cxn ang="0">
                  <a:pos x="1048" y="102"/>
                </a:cxn>
                <a:cxn ang="0">
                  <a:pos x="1020" y="84"/>
                </a:cxn>
                <a:cxn ang="0">
                  <a:pos x="990" y="66"/>
                </a:cxn>
                <a:cxn ang="0">
                  <a:pos x="958" y="50"/>
                </a:cxn>
                <a:cxn ang="0">
                  <a:pos x="923" y="35"/>
                </a:cxn>
                <a:cxn ang="0">
                  <a:pos x="886" y="22"/>
                </a:cxn>
                <a:cxn ang="0">
                  <a:pos x="846" y="12"/>
                </a:cxn>
                <a:cxn ang="0">
                  <a:pos x="804" y="5"/>
                </a:cxn>
                <a:cxn ang="0">
                  <a:pos x="759" y="1"/>
                </a:cxn>
                <a:cxn ang="0">
                  <a:pos x="711" y="0"/>
                </a:cxn>
                <a:cxn ang="0">
                  <a:pos x="661" y="2"/>
                </a:cxn>
                <a:cxn ang="0">
                  <a:pos x="607" y="9"/>
                </a:cxn>
                <a:cxn ang="0">
                  <a:pos x="551" y="20"/>
                </a:cxn>
                <a:cxn ang="0">
                  <a:pos x="492" y="36"/>
                </a:cxn>
                <a:cxn ang="0">
                  <a:pos x="431" y="57"/>
                </a:cxn>
                <a:cxn ang="0">
                  <a:pos x="366" y="84"/>
                </a:cxn>
                <a:cxn ang="0">
                  <a:pos x="299" y="117"/>
                </a:cxn>
                <a:cxn ang="0">
                  <a:pos x="228" y="156"/>
                </a:cxn>
                <a:cxn ang="0">
                  <a:pos x="155" y="201"/>
                </a:cxn>
                <a:cxn ang="0">
                  <a:pos x="79" y="254"/>
                </a:cxn>
                <a:cxn ang="0">
                  <a:pos x="0" y="314"/>
                </a:cxn>
              </a:cxnLst>
              <a:rect l="0" t="0" r="r" b="b"/>
              <a:pathLst>
                <a:path w="1199" h="314">
                  <a:moveTo>
                    <a:pt x="0" y="314"/>
                  </a:moveTo>
                  <a:lnTo>
                    <a:pt x="7" y="307"/>
                  </a:lnTo>
                  <a:lnTo>
                    <a:pt x="30" y="292"/>
                  </a:lnTo>
                  <a:lnTo>
                    <a:pt x="66" y="267"/>
                  </a:lnTo>
                  <a:lnTo>
                    <a:pt x="114" y="239"/>
                  </a:lnTo>
                  <a:lnTo>
                    <a:pt x="143" y="222"/>
                  </a:lnTo>
                  <a:lnTo>
                    <a:pt x="174" y="206"/>
                  </a:lnTo>
                  <a:lnTo>
                    <a:pt x="207" y="188"/>
                  </a:lnTo>
                  <a:lnTo>
                    <a:pt x="244" y="171"/>
                  </a:lnTo>
                  <a:lnTo>
                    <a:pt x="282" y="155"/>
                  </a:lnTo>
                  <a:lnTo>
                    <a:pt x="322" y="138"/>
                  </a:lnTo>
                  <a:lnTo>
                    <a:pt x="364" y="123"/>
                  </a:lnTo>
                  <a:lnTo>
                    <a:pt x="407" y="109"/>
                  </a:lnTo>
                  <a:lnTo>
                    <a:pt x="452" y="96"/>
                  </a:lnTo>
                  <a:lnTo>
                    <a:pt x="499" y="85"/>
                  </a:lnTo>
                  <a:lnTo>
                    <a:pt x="546" y="76"/>
                  </a:lnTo>
                  <a:lnTo>
                    <a:pt x="595" y="69"/>
                  </a:lnTo>
                  <a:lnTo>
                    <a:pt x="644" y="65"/>
                  </a:lnTo>
                  <a:lnTo>
                    <a:pt x="694" y="63"/>
                  </a:lnTo>
                  <a:lnTo>
                    <a:pt x="744" y="65"/>
                  </a:lnTo>
                  <a:lnTo>
                    <a:pt x="796" y="70"/>
                  </a:lnTo>
                  <a:lnTo>
                    <a:pt x="847" y="79"/>
                  </a:lnTo>
                  <a:lnTo>
                    <a:pt x="899" y="91"/>
                  </a:lnTo>
                  <a:lnTo>
                    <a:pt x="950" y="108"/>
                  </a:lnTo>
                  <a:lnTo>
                    <a:pt x="1000" y="129"/>
                  </a:lnTo>
                  <a:lnTo>
                    <a:pt x="1051" y="156"/>
                  </a:lnTo>
                  <a:lnTo>
                    <a:pt x="1102" y="186"/>
                  </a:lnTo>
                  <a:lnTo>
                    <a:pt x="1150" y="223"/>
                  </a:lnTo>
                  <a:lnTo>
                    <a:pt x="1199" y="265"/>
                  </a:lnTo>
                  <a:lnTo>
                    <a:pt x="1195" y="258"/>
                  </a:lnTo>
                  <a:lnTo>
                    <a:pt x="1182" y="240"/>
                  </a:lnTo>
                  <a:lnTo>
                    <a:pt x="1174" y="226"/>
                  </a:lnTo>
                  <a:lnTo>
                    <a:pt x="1163" y="212"/>
                  </a:lnTo>
                  <a:lnTo>
                    <a:pt x="1149" y="196"/>
                  </a:lnTo>
                  <a:lnTo>
                    <a:pt x="1133" y="178"/>
                  </a:lnTo>
                  <a:lnTo>
                    <a:pt x="1115" y="159"/>
                  </a:lnTo>
                  <a:lnTo>
                    <a:pt x="1094" y="140"/>
                  </a:lnTo>
                  <a:lnTo>
                    <a:pt x="1072" y="121"/>
                  </a:lnTo>
                  <a:lnTo>
                    <a:pt x="1048" y="102"/>
                  </a:lnTo>
                  <a:lnTo>
                    <a:pt x="1020" y="84"/>
                  </a:lnTo>
                  <a:lnTo>
                    <a:pt x="990" y="66"/>
                  </a:lnTo>
                  <a:lnTo>
                    <a:pt x="958" y="50"/>
                  </a:lnTo>
                  <a:lnTo>
                    <a:pt x="923" y="35"/>
                  </a:lnTo>
                  <a:lnTo>
                    <a:pt x="886" y="22"/>
                  </a:lnTo>
                  <a:lnTo>
                    <a:pt x="846" y="12"/>
                  </a:lnTo>
                  <a:lnTo>
                    <a:pt x="804" y="5"/>
                  </a:lnTo>
                  <a:lnTo>
                    <a:pt x="759" y="1"/>
                  </a:lnTo>
                  <a:lnTo>
                    <a:pt x="711" y="0"/>
                  </a:lnTo>
                  <a:lnTo>
                    <a:pt x="661" y="2"/>
                  </a:lnTo>
                  <a:lnTo>
                    <a:pt x="607" y="9"/>
                  </a:lnTo>
                  <a:lnTo>
                    <a:pt x="551" y="20"/>
                  </a:lnTo>
                  <a:lnTo>
                    <a:pt x="492" y="36"/>
                  </a:lnTo>
                  <a:lnTo>
                    <a:pt x="431" y="57"/>
                  </a:lnTo>
                  <a:lnTo>
                    <a:pt x="366" y="84"/>
                  </a:lnTo>
                  <a:lnTo>
                    <a:pt x="299" y="117"/>
                  </a:lnTo>
                  <a:lnTo>
                    <a:pt x="228" y="156"/>
                  </a:lnTo>
                  <a:lnTo>
                    <a:pt x="155" y="201"/>
                  </a:lnTo>
                  <a:lnTo>
                    <a:pt x="79" y="254"/>
                  </a:lnTo>
                  <a:lnTo>
                    <a:pt x="0" y="314"/>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6" name="Freeform 26"/>
            <p:cNvSpPr>
              <a:spLocks/>
            </p:cNvSpPr>
            <p:nvPr/>
          </p:nvSpPr>
          <p:spPr bwMode="auto">
            <a:xfrm>
              <a:off x="2527" y="3410"/>
              <a:ext cx="470" cy="394"/>
            </a:xfrm>
            <a:custGeom>
              <a:avLst/>
              <a:gdLst/>
              <a:ahLst/>
              <a:cxnLst>
                <a:cxn ang="0">
                  <a:pos x="1835" y="13"/>
                </a:cxn>
                <a:cxn ang="0">
                  <a:pos x="1821" y="82"/>
                </a:cxn>
                <a:cxn ang="0">
                  <a:pos x="1804" y="135"/>
                </a:cxn>
                <a:cxn ang="0">
                  <a:pos x="1787" y="178"/>
                </a:cxn>
                <a:cxn ang="0">
                  <a:pos x="1764" y="225"/>
                </a:cxn>
                <a:cxn ang="0">
                  <a:pos x="1733" y="277"/>
                </a:cxn>
                <a:cxn ang="0">
                  <a:pos x="1697" y="334"/>
                </a:cxn>
                <a:cxn ang="0">
                  <a:pos x="1650" y="394"/>
                </a:cxn>
                <a:cxn ang="0">
                  <a:pos x="1596" y="459"/>
                </a:cxn>
                <a:cxn ang="0">
                  <a:pos x="1531" y="528"/>
                </a:cxn>
                <a:cxn ang="0">
                  <a:pos x="1457" y="598"/>
                </a:cxn>
                <a:cxn ang="0">
                  <a:pos x="1370" y="673"/>
                </a:cxn>
                <a:cxn ang="0">
                  <a:pos x="1311" y="720"/>
                </a:cxn>
                <a:cxn ang="0">
                  <a:pos x="1229" y="777"/>
                </a:cxn>
                <a:cxn ang="0">
                  <a:pos x="1084" y="884"/>
                </a:cxn>
                <a:cxn ang="0">
                  <a:pos x="944" y="992"/>
                </a:cxn>
                <a:cxn ang="0">
                  <a:pos x="842" y="1074"/>
                </a:cxn>
                <a:cxn ang="0">
                  <a:pos x="734" y="1164"/>
                </a:cxn>
                <a:cxn ang="0">
                  <a:pos x="623" y="1261"/>
                </a:cxn>
                <a:cxn ang="0">
                  <a:pos x="513" y="1363"/>
                </a:cxn>
                <a:cxn ang="0">
                  <a:pos x="402" y="1469"/>
                </a:cxn>
                <a:cxn ang="0">
                  <a:pos x="298" y="1579"/>
                </a:cxn>
                <a:cxn ang="0">
                  <a:pos x="201" y="1691"/>
                </a:cxn>
                <a:cxn ang="0">
                  <a:pos x="111" y="1804"/>
                </a:cxn>
                <a:cxn ang="0">
                  <a:pos x="34" y="1917"/>
                </a:cxn>
                <a:cxn ang="0">
                  <a:pos x="6" y="1965"/>
                </a:cxn>
                <a:cxn ang="0">
                  <a:pos x="53" y="1911"/>
                </a:cxn>
                <a:cxn ang="0">
                  <a:pos x="137" y="1817"/>
                </a:cxn>
                <a:cxn ang="0">
                  <a:pos x="253" y="1692"/>
                </a:cxn>
                <a:cxn ang="0">
                  <a:pos x="393" y="1550"/>
                </a:cxn>
                <a:cxn ang="0">
                  <a:pos x="509" y="1438"/>
                </a:cxn>
                <a:cxn ang="0">
                  <a:pos x="590" y="1364"/>
                </a:cxn>
                <a:cxn ang="0">
                  <a:pos x="673" y="1293"/>
                </a:cxn>
                <a:cxn ang="0">
                  <a:pos x="756" y="1226"/>
                </a:cxn>
                <a:cxn ang="0">
                  <a:pos x="840" y="1164"/>
                </a:cxn>
                <a:cxn ang="0">
                  <a:pos x="924" y="1109"/>
                </a:cxn>
                <a:cxn ang="0">
                  <a:pos x="977" y="1075"/>
                </a:cxn>
                <a:cxn ang="0">
                  <a:pos x="1069" y="1009"/>
                </a:cxn>
                <a:cxn ang="0">
                  <a:pos x="1223" y="892"/>
                </a:cxn>
                <a:cxn ang="0">
                  <a:pos x="1363" y="779"/>
                </a:cxn>
                <a:cxn ang="0">
                  <a:pos x="1459" y="696"/>
                </a:cxn>
                <a:cxn ang="0">
                  <a:pos x="1553" y="609"/>
                </a:cxn>
                <a:cxn ang="0">
                  <a:pos x="1644" y="518"/>
                </a:cxn>
                <a:cxn ang="0">
                  <a:pos x="1725" y="427"/>
                </a:cxn>
                <a:cxn ang="0">
                  <a:pos x="1792" y="338"/>
                </a:cxn>
                <a:cxn ang="0">
                  <a:pos x="1843" y="251"/>
                </a:cxn>
                <a:cxn ang="0">
                  <a:pos x="1873" y="169"/>
                </a:cxn>
                <a:cxn ang="0">
                  <a:pos x="1880" y="94"/>
                </a:cxn>
                <a:cxn ang="0">
                  <a:pos x="1858" y="29"/>
                </a:cxn>
              </a:cxnLst>
              <a:rect l="0" t="0" r="r" b="b"/>
              <a:pathLst>
                <a:path w="1880" h="1972">
                  <a:moveTo>
                    <a:pt x="1835" y="0"/>
                  </a:moveTo>
                  <a:lnTo>
                    <a:pt x="1835" y="13"/>
                  </a:lnTo>
                  <a:lnTo>
                    <a:pt x="1829" y="53"/>
                  </a:lnTo>
                  <a:lnTo>
                    <a:pt x="1821" y="82"/>
                  </a:lnTo>
                  <a:lnTo>
                    <a:pt x="1812" y="116"/>
                  </a:lnTo>
                  <a:lnTo>
                    <a:pt x="1804" y="135"/>
                  </a:lnTo>
                  <a:lnTo>
                    <a:pt x="1797" y="156"/>
                  </a:lnTo>
                  <a:lnTo>
                    <a:pt x="1787" y="178"/>
                  </a:lnTo>
                  <a:lnTo>
                    <a:pt x="1776" y="201"/>
                  </a:lnTo>
                  <a:lnTo>
                    <a:pt x="1764" y="225"/>
                  </a:lnTo>
                  <a:lnTo>
                    <a:pt x="1749" y="250"/>
                  </a:lnTo>
                  <a:lnTo>
                    <a:pt x="1733" y="277"/>
                  </a:lnTo>
                  <a:lnTo>
                    <a:pt x="1716" y="305"/>
                  </a:lnTo>
                  <a:lnTo>
                    <a:pt x="1697" y="334"/>
                  </a:lnTo>
                  <a:lnTo>
                    <a:pt x="1675" y="363"/>
                  </a:lnTo>
                  <a:lnTo>
                    <a:pt x="1650" y="394"/>
                  </a:lnTo>
                  <a:lnTo>
                    <a:pt x="1624" y="426"/>
                  </a:lnTo>
                  <a:lnTo>
                    <a:pt x="1596" y="459"/>
                  </a:lnTo>
                  <a:lnTo>
                    <a:pt x="1564" y="493"/>
                  </a:lnTo>
                  <a:lnTo>
                    <a:pt x="1531" y="528"/>
                  </a:lnTo>
                  <a:lnTo>
                    <a:pt x="1496" y="563"/>
                  </a:lnTo>
                  <a:lnTo>
                    <a:pt x="1457" y="598"/>
                  </a:lnTo>
                  <a:lnTo>
                    <a:pt x="1415" y="635"/>
                  </a:lnTo>
                  <a:lnTo>
                    <a:pt x="1370" y="673"/>
                  </a:lnTo>
                  <a:lnTo>
                    <a:pt x="1322" y="711"/>
                  </a:lnTo>
                  <a:lnTo>
                    <a:pt x="1311" y="720"/>
                  </a:lnTo>
                  <a:lnTo>
                    <a:pt x="1279" y="741"/>
                  </a:lnTo>
                  <a:lnTo>
                    <a:pt x="1229" y="777"/>
                  </a:lnTo>
                  <a:lnTo>
                    <a:pt x="1163" y="824"/>
                  </a:lnTo>
                  <a:lnTo>
                    <a:pt x="1084" y="884"/>
                  </a:lnTo>
                  <a:lnTo>
                    <a:pt x="993" y="954"/>
                  </a:lnTo>
                  <a:lnTo>
                    <a:pt x="944" y="992"/>
                  </a:lnTo>
                  <a:lnTo>
                    <a:pt x="894" y="1032"/>
                  </a:lnTo>
                  <a:lnTo>
                    <a:pt x="842" y="1074"/>
                  </a:lnTo>
                  <a:lnTo>
                    <a:pt x="788" y="1118"/>
                  </a:lnTo>
                  <a:lnTo>
                    <a:pt x="734" y="1164"/>
                  </a:lnTo>
                  <a:lnTo>
                    <a:pt x="679" y="1211"/>
                  </a:lnTo>
                  <a:lnTo>
                    <a:pt x="623" y="1261"/>
                  </a:lnTo>
                  <a:lnTo>
                    <a:pt x="568" y="1311"/>
                  </a:lnTo>
                  <a:lnTo>
                    <a:pt x="513" y="1363"/>
                  </a:lnTo>
                  <a:lnTo>
                    <a:pt x="457" y="1416"/>
                  </a:lnTo>
                  <a:lnTo>
                    <a:pt x="402" y="1469"/>
                  </a:lnTo>
                  <a:lnTo>
                    <a:pt x="350" y="1523"/>
                  </a:lnTo>
                  <a:lnTo>
                    <a:pt x="298" y="1579"/>
                  </a:lnTo>
                  <a:lnTo>
                    <a:pt x="248" y="1634"/>
                  </a:lnTo>
                  <a:lnTo>
                    <a:pt x="201" y="1691"/>
                  </a:lnTo>
                  <a:lnTo>
                    <a:pt x="154" y="1747"/>
                  </a:lnTo>
                  <a:lnTo>
                    <a:pt x="111" y="1804"/>
                  </a:lnTo>
                  <a:lnTo>
                    <a:pt x="71" y="1860"/>
                  </a:lnTo>
                  <a:lnTo>
                    <a:pt x="34" y="1917"/>
                  </a:lnTo>
                  <a:lnTo>
                    <a:pt x="0" y="1972"/>
                  </a:lnTo>
                  <a:lnTo>
                    <a:pt x="6" y="1965"/>
                  </a:lnTo>
                  <a:lnTo>
                    <a:pt x="24" y="1944"/>
                  </a:lnTo>
                  <a:lnTo>
                    <a:pt x="53" y="1911"/>
                  </a:lnTo>
                  <a:lnTo>
                    <a:pt x="91" y="1869"/>
                  </a:lnTo>
                  <a:lnTo>
                    <a:pt x="137" y="1817"/>
                  </a:lnTo>
                  <a:lnTo>
                    <a:pt x="191" y="1757"/>
                  </a:lnTo>
                  <a:lnTo>
                    <a:pt x="253" y="1692"/>
                  </a:lnTo>
                  <a:lnTo>
                    <a:pt x="320" y="1622"/>
                  </a:lnTo>
                  <a:lnTo>
                    <a:pt x="393" y="1550"/>
                  </a:lnTo>
                  <a:lnTo>
                    <a:pt x="470" y="1475"/>
                  </a:lnTo>
                  <a:lnTo>
                    <a:pt x="509" y="1438"/>
                  </a:lnTo>
                  <a:lnTo>
                    <a:pt x="549" y="1401"/>
                  </a:lnTo>
                  <a:lnTo>
                    <a:pt x="590" y="1364"/>
                  </a:lnTo>
                  <a:lnTo>
                    <a:pt x="631" y="1328"/>
                  </a:lnTo>
                  <a:lnTo>
                    <a:pt x="673" y="1293"/>
                  </a:lnTo>
                  <a:lnTo>
                    <a:pt x="714" y="1260"/>
                  </a:lnTo>
                  <a:lnTo>
                    <a:pt x="756" y="1226"/>
                  </a:lnTo>
                  <a:lnTo>
                    <a:pt x="799" y="1194"/>
                  </a:lnTo>
                  <a:lnTo>
                    <a:pt x="840" y="1164"/>
                  </a:lnTo>
                  <a:lnTo>
                    <a:pt x="882" y="1135"/>
                  </a:lnTo>
                  <a:lnTo>
                    <a:pt x="924" y="1109"/>
                  </a:lnTo>
                  <a:lnTo>
                    <a:pt x="964" y="1083"/>
                  </a:lnTo>
                  <a:lnTo>
                    <a:pt x="977" y="1075"/>
                  </a:lnTo>
                  <a:lnTo>
                    <a:pt x="1013" y="1049"/>
                  </a:lnTo>
                  <a:lnTo>
                    <a:pt x="1069" y="1009"/>
                  </a:lnTo>
                  <a:lnTo>
                    <a:pt x="1140" y="956"/>
                  </a:lnTo>
                  <a:lnTo>
                    <a:pt x="1223" y="892"/>
                  </a:lnTo>
                  <a:lnTo>
                    <a:pt x="1315" y="818"/>
                  </a:lnTo>
                  <a:lnTo>
                    <a:pt x="1363" y="779"/>
                  </a:lnTo>
                  <a:lnTo>
                    <a:pt x="1410" y="738"/>
                  </a:lnTo>
                  <a:lnTo>
                    <a:pt x="1459" y="696"/>
                  </a:lnTo>
                  <a:lnTo>
                    <a:pt x="1507" y="653"/>
                  </a:lnTo>
                  <a:lnTo>
                    <a:pt x="1553" y="609"/>
                  </a:lnTo>
                  <a:lnTo>
                    <a:pt x="1600" y="564"/>
                  </a:lnTo>
                  <a:lnTo>
                    <a:pt x="1644" y="518"/>
                  </a:lnTo>
                  <a:lnTo>
                    <a:pt x="1686" y="473"/>
                  </a:lnTo>
                  <a:lnTo>
                    <a:pt x="1725" y="427"/>
                  </a:lnTo>
                  <a:lnTo>
                    <a:pt x="1760" y="382"/>
                  </a:lnTo>
                  <a:lnTo>
                    <a:pt x="1792" y="338"/>
                  </a:lnTo>
                  <a:lnTo>
                    <a:pt x="1820" y="294"/>
                  </a:lnTo>
                  <a:lnTo>
                    <a:pt x="1843" y="251"/>
                  </a:lnTo>
                  <a:lnTo>
                    <a:pt x="1860" y="209"/>
                  </a:lnTo>
                  <a:lnTo>
                    <a:pt x="1873" y="169"/>
                  </a:lnTo>
                  <a:lnTo>
                    <a:pt x="1880" y="131"/>
                  </a:lnTo>
                  <a:lnTo>
                    <a:pt x="1880" y="94"/>
                  </a:lnTo>
                  <a:lnTo>
                    <a:pt x="1873" y="61"/>
                  </a:lnTo>
                  <a:lnTo>
                    <a:pt x="1858" y="29"/>
                  </a:lnTo>
                  <a:lnTo>
                    <a:pt x="1835" y="0"/>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7" name="Freeform 27"/>
            <p:cNvSpPr>
              <a:spLocks/>
            </p:cNvSpPr>
            <p:nvPr/>
          </p:nvSpPr>
          <p:spPr bwMode="auto">
            <a:xfrm>
              <a:off x="2397" y="3668"/>
              <a:ext cx="118" cy="144"/>
            </a:xfrm>
            <a:custGeom>
              <a:avLst/>
              <a:gdLst/>
              <a:ahLst/>
              <a:cxnLst>
                <a:cxn ang="0">
                  <a:pos x="0" y="0"/>
                </a:cxn>
                <a:cxn ang="0">
                  <a:pos x="3" y="7"/>
                </a:cxn>
                <a:cxn ang="0">
                  <a:pos x="11" y="23"/>
                </a:cxn>
                <a:cxn ang="0">
                  <a:pos x="25" y="49"/>
                </a:cxn>
                <a:cxn ang="0">
                  <a:pos x="43" y="84"/>
                </a:cxn>
                <a:cxn ang="0">
                  <a:pos x="65" y="125"/>
                </a:cxn>
                <a:cxn ang="0">
                  <a:pos x="91" y="173"/>
                </a:cxn>
                <a:cxn ang="0">
                  <a:pos x="120" y="225"/>
                </a:cxn>
                <a:cxn ang="0">
                  <a:pos x="152" y="282"/>
                </a:cxn>
                <a:cxn ang="0">
                  <a:pos x="187" y="340"/>
                </a:cxn>
                <a:cxn ang="0">
                  <a:pos x="224" y="400"/>
                </a:cxn>
                <a:cxn ang="0">
                  <a:pos x="263" y="460"/>
                </a:cxn>
                <a:cxn ang="0">
                  <a:pos x="304" y="519"/>
                </a:cxn>
                <a:cxn ang="0">
                  <a:pos x="324" y="548"/>
                </a:cxn>
                <a:cxn ang="0">
                  <a:pos x="345" y="575"/>
                </a:cxn>
                <a:cxn ang="0">
                  <a:pos x="366" y="603"/>
                </a:cxn>
                <a:cxn ang="0">
                  <a:pos x="387" y="629"/>
                </a:cxn>
                <a:cxn ang="0">
                  <a:pos x="407" y="653"/>
                </a:cxn>
                <a:cxn ang="0">
                  <a:pos x="428" y="677"/>
                </a:cxn>
                <a:cxn ang="0">
                  <a:pos x="449" y="699"/>
                </a:cxn>
                <a:cxn ang="0">
                  <a:pos x="471" y="720"/>
                </a:cxn>
                <a:cxn ang="0">
                  <a:pos x="467" y="714"/>
                </a:cxn>
                <a:cxn ang="0">
                  <a:pos x="460" y="695"/>
                </a:cxn>
                <a:cxn ang="0">
                  <a:pos x="447" y="668"/>
                </a:cxn>
                <a:cxn ang="0">
                  <a:pos x="428" y="630"/>
                </a:cxn>
                <a:cxn ang="0">
                  <a:pos x="406" y="586"/>
                </a:cxn>
                <a:cxn ang="0">
                  <a:pos x="382" y="534"/>
                </a:cxn>
                <a:cxn ang="0">
                  <a:pos x="352" y="479"/>
                </a:cxn>
                <a:cxn ang="0">
                  <a:pos x="319" y="420"/>
                </a:cxn>
                <a:cxn ang="0">
                  <a:pos x="285" y="360"/>
                </a:cxn>
                <a:cxn ang="0">
                  <a:pos x="248" y="298"/>
                </a:cxn>
                <a:cxn ang="0">
                  <a:pos x="229" y="268"/>
                </a:cxn>
                <a:cxn ang="0">
                  <a:pos x="209" y="239"/>
                </a:cxn>
                <a:cxn ang="0">
                  <a:pos x="190" y="209"/>
                </a:cxn>
                <a:cxn ang="0">
                  <a:pos x="169" y="180"/>
                </a:cxn>
                <a:cxn ang="0">
                  <a:pos x="148" y="153"/>
                </a:cxn>
                <a:cxn ang="0">
                  <a:pos x="127" y="127"/>
                </a:cxn>
                <a:cxn ang="0">
                  <a:pos x="107" y="101"/>
                </a:cxn>
                <a:cxn ang="0">
                  <a:pos x="86" y="77"/>
                </a:cxn>
                <a:cxn ang="0">
                  <a:pos x="64" y="55"/>
                </a:cxn>
                <a:cxn ang="0">
                  <a:pos x="43" y="35"/>
                </a:cxn>
                <a:cxn ang="0">
                  <a:pos x="21" y="17"/>
                </a:cxn>
                <a:cxn ang="0">
                  <a:pos x="0" y="0"/>
                </a:cxn>
              </a:cxnLst>
              <a:rect l="0" t="0" r="r" b="b"/>
              <a:pathLst>
                <a:path w="471" h="720">
                  <a:moveTo>
                    <a:pt x="0" y="0"/>
                  </a:moveTo>
                  <a:lnTo>
                    <a:pt x="3" y="7"/>
                  </a:lnTo>
                  <a:lnTo>
                    <a:pt x="11" y="23"/>
                  </a:lnTo>
                  <a:lnTo>
                    <a:pt x="25" y="49"/>
                  </a:lnTo>
                  <a:lnTo>
                    <a:pt x="43" y="84"/>
                  </a:lnTo>
                  <a:lnTo>
                    <a:pt x="65" y="125"/>
                  </a:lnTo>
                  <a:lnTo>
                    <a:pt x="91" y="173"/>
                  </a:lnTo>
                  <a:lnTo>
                    <a:pt x="120" y="225"/>
                  </a:lnTo>
                  <a:lnTo>
                    <a:pt x="152" y="282"/>
                  </a:lnTo>
                  <a:lnTo>
                    <a:pt x="187" y="340"/>
                  </a:lnTo>
                  <a:lnTo>
                    <a:pt x="224" y="400"/>
                  </a:lnTo>
                  <a:lnTo>
                    <a:pt x="263" y="460"/>
                  </a:lnTo>
                  <a:lnTo>
                    <a:pt x="304" y="519"/>
                  </a:lnTo>
                  <a:lnTo>
                    <a:pt x="324" y="548"/>
                  </a:lnTo>
                  <a:lnTo>
                    <a:pt x="345" y="575"/>
                  </a:lnTo>
                  <a:lnTo>
                    <a:pt x="366" y="603"/>
                  </a:lnTo>
                  <a:lnTo>
                    <a:pt x="387" y="629"/>
                  </a:lnTo>
                  <a:lnTo>
                    <a:pt x="407" y="653"/>
                  </a:lnTo>
                  <a:lnTo>
                    <a:pt x="428" y="677"/>
                  </a:lnTo>
                  <a:lnTo>
                    <a:pt x="449" y="699"/>
                  </a:lnTo>
                  <a:lnTo>
                    <a:pt x="471" y="720"/>
                  </a:lnTo>
                  <a:lnTo>
                    <a:pt x="467" y="714"/>
                  </a:lnTo>
                  <a:lnTo>
                    <a:pt x="460" y="695"/>
                  </a:lnTo>
                  <a:lnTo>
                    <a:pt x="447" y="668"/>
                  </a:lnTo>
                  <a:lnTo>
                    <a:pt x="428" y="630"/>
                  </a:lnTo>
                  <a:lnTo>
                    <a:pt x="406" y="586"/>
                  </a:lnTo>
                  <a:lnTo>
                    <a:pt x="382" y="534"/>
                  </a:lnTo>
                  <a:lnTo>
                    <a:pt x="352" y="479"/>
                  </a:lnTo>
                  <a:lnTo>
                    <a:pt x="319" y="420"/>
                  </a:lnTo>
                  <a:lnTo>
                    <a:pt x="285" y="360"/>
                  </a:lnTo>
                  <a:lnTo>
                    <a:pt x="248" y="298"/>
                  </a:lnTo>
                  <a:lnTo>
                    <a:pt x="229" y="268"/>
                  </a:lnTo>
                  <a:lnTo>
                    <a:pt x="209" y="239"/>
                  </a:lnTo>
                  <a:lnTo>
                    <a:pt x="190" y="209"/>
                  </a:lnTo>
                  <a:lnTo>
                    <a:pt x="169" y="180"/>
                  </a:lnTo>
                  <a:lnTo>
                    <a:pt x="148" y="153"/>
                  </a:lnTo>
                  <a:lnTo>
                    <a:pt x="127" y="127"/>
                  </a:lnTo>
                  <a:lnTo>
                    <a:pt x="107" y="101"/>
                  </a:lnTo>
                  <a:lnTo>
                    <a:pt x="86" y="77"/>
                  </a:lnTo>
                  <a:lnTo>
                    <a:pt x="64" y="55"/>
                  </a:lnTo>
                  <a:lnTo>
                    <a:pt x="43" y="35"/>
                  </a:lnTo>
                  <a:lnTo>
                    <a:pt x="21" y="17"/>
                  </a:lnTo>
                  <a:lnTo>
                    <a:pt x="0" y="0"/>
                  </a:lnTo>
                  <a:close/>
                </a:path>
              </a:pathLst>
            </a:custGeom>
            <a:solidFill>
              <a:srgbClr val="1F1A17"/>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8" name="Freeform 28"/>
            <p:cNvSpPr>
              <a:spLocks/>
            </p:cNvSpPr>
            <p:nvPr/>
          </p:nvSpPr>
          <p:spPr bwMode="auto">
            <a:xfrm>
              <a:off x="2743" y="3372"/>
              <a:ext cx="199" cy="210"/>
            </a:xfrm>
            <a:custGeom>
              <a:avLst/>
              <a:gdLst/>
              <a:ahLst/>
              <a:cxnLst>
                <a:cxn ang="0">
                  <a:pos x="666" y="2"/>
                </a:cxn>
                <a:cxn ang="0">
                  <a:pos x="692" y="12"/>
                </a:cxn>
                <a:cxn ang="0">
                  <a:pos x="720" y="31"/>
                </a:cxn>
                <a:cxn ang="0">
                  <a:pos x="740" y="47"/>
                </a:cxn>
                <a:cxn ang="0">
                  <a:pos x="759" y="69"/>
                </a:cxn>
                <a:cxn ang="0">
                  <a:pos x="775" y="94"/>
                </a:cxn>
                <a:cxn ang="0">
                  <a:pos x="788" y="126"/>
                </a:cxn>
                <a:cxn ang="0">
                  <a:pos x="794" y="164"/>
                </a:cxn>
                <a:cxn ang="0">
                  <a:pos x="792" y="207"/>
                </a:cxn>
                <a:cxn ang="0">
                  <a:pos x="783" y="258"/>
                </a:cxn>
                <a:cxn ang="0">
                  <a:pos x="761" y="315"/>
                </a:cxn>
                <a:cxn ang="0">
                  <a:pos x="726" y="380"/>
                </a:cxn>
                <a:cxn ang="0">
                  <a:pos x="677" y="452"/>
                </a:cxn>
                <a:cxn ang="0">
                  <a:pos x="614" y="533"/>
                </a:cxn>
                <a:cxn ang="0">
                  <a:pos x="561" y="591"/>
                </a:cxn>
                <a:cxn ang="0">
                  <a:pos x="494" y="661"/>
                </a:cxn>
                <a:cxn ang="0">
                  <a:pos x="425" y="729"/>
                </a:cxn>
                <a:cxn ang="0">
                  <a:pos x="342" y="806"/>
                </a:cxn>
                <a:cxn ang="0">
                  <a:pos x="249" y="886"/>
                </a:cxn>
                <a:cxn ang="0">
                  <a:pos x="175" y="943"/>
                </a:cxn>
                <a:cxn ang="0">
                  <a:pos x="125" y="979"/>
                </a:cxn>
                <a:cxn ang="0">
                  <a:pos x="74" y="1012"/>
                </a:cxn>
                <a:cxn ang="0">
                  <a:pos x="24" y="1040"/>
                </a:cxn>
                <a:cxn ang="0">
                  <a:pos x="8" y="1046"/>
                </a:cxn>
                <a:cxn ang="0">
                  <a:pos x="67" y="995"/>
                </a:cxn>
                <a:cxn ang="0">
                  <a:pos x="169" y="901"/>
                </a:cxn>
                <a:cxn ang="0">
                  <a:pos x="262" y="808"/>
                </a:cxn>
                <a:cxn ang="0">
                  <a:pos x="326" y="737"/>
                </a:cxn>
                <a:cxn ang="0">
                  <a:pos x="392" y="660"/>
                </a:cxn>
                <a:cxn ang="0">
                  <a:pos x="456" y="578"/>
                </a:cxn>
                <a:cxn ang="0">
                  <a:pos x="515" y="492"/>
                </a:cxn>
                <a:cxn ang="0">
                  <a:pos x="567" y="403"/>
                </a:cxn>
                <a:cxn ang="0">
                  <a:pos x="611" y="313"/>
                </a:cxn>
                <a:cxn ang="0">
                  <a:pos x="644" y="223"/>
                </a:cxn>
                <a:cxn ang="0">
                  <a:pos x="664" y="132"/>
                </a:cxn>
                <a:cxn ang="0">
                  <a:pos x="668" y="44"/>
                </a:cxn>
              </a:cxnLst>
              <a:rect l="0" t="0" r="r" b="b"/>
              <a:pathLst>
                <a:path w="795" h="1053">
                  <a:moveTo>
                    <a:pt x="663" y="0"/>
                  </a:moveTo>
                  <a:lnTo>
                    <a:pt x="666" y="2"/>
                  </a:lnTo>
                  <a:lnTo>
                    <a:pt x="677" y="5"/>
                  </a:lnTo>
                  <a:lnTo>
                    <a:pt x="692" y="12"/>
                  </a:lnTo>
                  <a:lnTo>
                    <a:pt x="710" y="24"/>
                  </a:lnTo>
                  <a:lnTo>
                    <a:pt x="720" y="31"/>
                  </a:lnTo>
                  <a:lnTo>
                    <a:pt x="730" y="38"/>
                  </a:lnTo>
                  <a:lnTo>
                    <a:pt x="740" y="47"/>
                  </a:lnTo>
                  <a:lnTo>
                    <a:pt x="750" y="58"/>
                  </a:lnTo>
                  <a:lnTo>
                    <a:pt x="759" y="69"/>
                  </a:lnTo>
                  <a:lnTo>
                    <a:pt x="768" y="81"/>
                  </a:lnTo>
                  <a:lnTo>
                    <a:pt x="775" y="94"/>
                  </a:lnTo>
                  <a:lnTo>
                    <a:pt x="783" y="110"/>
                  </a:lnTo>
                  <a:lnTo>
                    <a:pt x="788" y="126"/>
                  </a:lnTo>
                  <a:lnTo>
                    <a:pt x="792" y="145"/>
                  </a:lnTo>
                  <a:lnTo>
                    <a:pt x="794" y="164"/>
                  </a:lnTo>
                  <a:lnTo>
                    <a:pt x="795" y="185"/>
                  </a:lnTo>
                  <a:lnTo>
                    <a:pt x="792" y="207"/>
                  </a:lnTo>
                  <a:lnTo>
                    <a:pt x="789" y="232"/>
                  </a:lnTo>
                  <a:lnTo>
                    <a:pt x="783" y="258"/>
                  </a:lnTo>
                  <a:lnTo>
                    <a:pt x="773" y="285"/>
                  </a:lnTo>
                  <a:lnTo>
                    <a:pt x="761" y="315"/>
                  </a:lnTo>
                  <a:lnTo>
                    <a:pt x="745" y="346"/>
                  </a:lnTo>
                  <a:lnTo>
                    <a:pt x="726" y="380"/>
                  </a:lnTo>
                  <a:lnTo>
                    <a:pt x="704" y="415"/>
                  </a:lnTo>
                  <a:lnTo>
                    <a:pt x="677" y="452"/>
                  </a:lnTo>
                  <a:lnTo>
                    <a:pt x="648" y="492"/>
                  </a:lnTo>
                  <a:lnTo>
                    <a:pt x="614" y="533"/>
                  </a:lnTo>
                  <a:lnTo>
                    <a:pt x="575" y="576"/>
                  </a:lnTo>
                  <a:lnTo>
                    <a:pt x="561" y="591"/>
                  </a:lnTo>
                  <a:lnTo>
                    <a:pt x="522" y="632"/>
                  </a:lnTo>
                  <a:lnTo>
                    <a:pt x="494" y="661"/>
                  </a:lnTo>
                  <a:lnTo>
                    <a:pt x="462" y="693"/>
                  </a:lnTo>
                  <a:lnTo>
                    <a:pt x="425" y="729"/>
                  </a:lnTo>
                  <a:lnTo>
                    <a:pt x="385" y="767"/>
                  </a:lnTo>
                  <a:lnTo>
                    <a:pt x="342" y="806"/>
                  </a:lnTo>
                  <a:lnTo>
                    <a:pt x="297" y="846"/>
                  </a:lnTo>
                  <a:lnTo>
                    <a:pt x="249" y="886"/>
                  </a:lnTo>
                  <a:lnTo>
                    <a:pt x="200" y="925"/>
                  </a:lnTo>
                  <a:lnTo>
                    <a:pt x="175" y="943"/>
                  </a:lnTo>
                  <a:lnTo>
                    <a:pt x="150" y="962"/>
                  </a:lnTo>
                  <a:lnTo>
                    <a:pt x="125" y="979"/>
                  </a:lnTo>
                  <a:lnTo>
                    <a:pt x="100" y="996"/>
                  </a:lnTo>
                  <a:lnTo>
                    <a:pt x="74" y="1012"/>
                  </a:lnTo>
                  <a:lnTo>
                    <a:pt x="50" y="1027"/>
                  </a:lnTo>
                  <a:lnTo>
                    <a:pt x="24" y="1040"/>
                  </a:lnTo>
                  <a:lnTo>
                    <a:pt x="0" y="1053"/>
                  </a:lnTo>
                  <a:lnTo>
                    <a:pt x="8" y="1046"/>
                  </a:lnTo>
                  <a:lnTo>
                    <a:pt x="32" y="1027"/>
                  </a:lnTo>
                  <a:lnTo>
                    <a:pt x="67" y="995"/>
                  </a:lnTo>
                  <a:lnTo>
                    <a:pt x="114" y="953"/>
                  </a:lnTo>
                  <a:lnTo>
                    <a:pt x="169" y="901"/>
                  </a:lnTo>
                  <a:lnTo>
                    <a:pt x="230" y="841"/>
                  </a:lnTo>
                  <a:lnTo>
                    <a:pt x="262" y="808"/>
                  </a:lnTo>
                  <a:lnTo>
                    <a:pt x="293" y="773"/>
                  </a:lnTo>
                  <a:lnTo>
                    <a:pt x="326" y="737"/>
                  </a:lnTo>
                  <a:lnTo>
                    <a:pt x="359" y="699"/>
                  </a:lnTo>
                  <a:lnTo>
                    <a:pt x="392" y="660"/>
                  </a:lnTo>
                  <a:lnTo>
                    <a:pt x="424" y="619"/>
                  </a:lnTo>
                  <a:lnTo>
                    <a:pt x="456" y="578"/>
                  </a:lnTo>
                  <a:lnTo>
                    <a:pt x="485" y="536"/>
                  </a:lnTo>
                  <a:lnTo>
                    <a:pt x="515" y="492"/>
                  </a:lnTo>
                  <a:lnTo>
                    <a:pt x="542" y="449"/>
                  </a:lnTo>
                  <a:lnTo>
                    <a:pt x="567" y="403"/>
                  </a:lnTo>
                  <a:lnTo>
                    <a:pt x="591" y="358"/>
                  </a:lnTo>
                  <a:lnTo>
                    <a:pt x="611" y="313"/>
                  </a:lnTo>
                  <a:lnTo>
                    <a:pt x="630" y="268"/>
                  </a:lnTo>
                  <a:lnTo>
                    <a:pt x="644" y="223"/>
                  </a:lnTo>
                  <a:lnTo>
                    <a:pt x="655" y="178"/>
                  </a:lnTo>
                  <a:lnTo>
                    <a:pt x="664" y="132"/>
                  </a:lnTo>
                  <a:lnTo>
                    <a:pt x="668" y="88"/>
                  </a:lnTo>
                  <a:lnTo>
                    <a:pt x="668" y="44"/>
                  </a:lnTo>
                  <a:lnTo>
                    <a:pt x="663" y="0"/>
                  </a:lnTo>
                  <a:close/>
                </a:path>
              </a:pathLst>
            </a:custGeom>
            <a:solidFill>
              <a:srgbClr val="FFFFFF"/>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49" name="Freeform 29"/>
            <p:cNvSpPr>
              <a:spLocks/>
            </p:cNvSpPr>
            <p:nvPr/>
          </p:nvSpPr>
          <p:spPr bwMode="auto">
            <a:xfrm>
              <a:off x="3033" y="634"/>
              <a:ext cx="199" cy="117"/>
            </a:xfrm>
            <a:custGeom>
              <a:avLst/>
              <a:gdLst/>
              <a:ahLst/>
              <a:cxnLst>
                <a:cxn ang="0">
                  <a:pos x="680" y="261"/>
                </a:cxn>
                <a:cxn ang="0">
                  <a:pos x="707" y="272"/>
                </a:cxn>
                <a:cxn ang="0">
                  <a:pos x="732" y="288"/>
                </a:cxn>
                <a:cxn ang="0">
                  <a:pos x="754" y="310"/>
                </a:cxn>
                <a:cxn ang="0">
                  <a:pos x="773" y="337"/>
                </a:cxn>
                <a:cxn ang="0">
                  <a:pos x="788" y="365"/>
                </a:cxn>
                <a:cxn ang="0">
                  <a:pos x="794" y="395"/>
                </a:cxn>
                <a:cxn ang="0">
                  <a:pos x="793" y="424"/>
                </a:cxn>
                <a:cxn ang="0">
                  <a:pos x="784" y="455"/>
                </a:cxn>
                <a:cxn ang="0">
                  <a:pos x="767" y="485"/>
                </a:cxn>
                <a:cxn ang="0">
                  <a:pos x="742" y="512"/>
                </a:cxn>
                <a:cxn ang="0">
                  <a:pos x="707" y="538"/>
                </a:cxn>
                <a:cxn ang="0">
                  <a:pos x="677" y="554"/>
                </a:cxn>
                <a:cxn ang="0">
                  <a:pos x="651" y="563"/>
                </a:cxn>
                <a:cxn ang="0">
                  <a:pos x="620" y="571"/>
                </a:cxn>
                <a:cxn ang="0">
                  <a:pos x="586" y="577"/>
                </a:cxn>
                <a:cxn ang="0">
                  <a:pos x="526" y="583"/>
                </a:cxn>
                <a:cxn ang="0">
                  <a:pos x="430" y="585"/>
                </a:cxn>
                <a:cxn ang="0">
                  <a:pos x="328" y="583"/>
                </a:cxn>
                <a:cxn ang="0">
                  <a:pos x="236" y="576"/>
                </a:cxn>
                <a:cxn ang="0">
                  <a:pos x="142" y="567"/>
                </a:cxn>
                <a:cxn ang="0">
                  <a:pos x="48" y="553"/>
                </a:cxn>
                <a:cxn ang="0">
                  <a:pos x="11" y="507"/>
                </a:cxn>
                <a:cxn ang="0">
                  <a:pos x="37" y="432"/>
                </a:cxn>
                <a:cxn ang="0">
                  <a:pos x="68" y="359"/>
                </a:cxn>
                <a:cxn ang="0">
                  <a:pos x="102" y="287"/>
                </a:cxn>
                <a:cxn ang="0">
                  <a:pos x="146" y="210"/>
                </a:cxn>
                <a:cxn ang="0">
                  <a:pos x="184" y="156"/>
                </a:cxn>
                <a:cxn ang="0">
                  <a:pos x="208" y="124"/>
                </a:cxn>
                <a:cxn ang="0">
                  <a:pos x="234" y="95"/>
                </a:cxn>
                <a:cxn ang="0">
                  <a:pos x="260" y="71"/>
                </a:cxn>
                <a:cxn ang="0">
                  <a:pos x="285" y="50"/>
                </a:cxn>
                <a:cxn ang="0">
                  <a:pos x="312" y="33"/>
                </a:cxn>
                <a:cxn ang="0">
                  <a:pos x="342" y="17"/>
                </a:cxn>
                <a:cxn ang="0">
                  <a:pos x="377" y="6"/>
                </a:cxn>
                <a:cxn ang="0">
                  <a:pos x="413" y="0"/>
                </a:cxn>
                <a:cxn ang="0">
                  <a:pos x="448" y="1"/>
                </a:cxn>
                <a:cxn ang="0">
                  <a:pos x="485" y="7"/>
                </a:cxn>
                <a:cxn ang="0">
                  <a:pos x="518" y="20"/>
                </a:cxn>
                <a:cxn ang="0">
                  <a:pos x="547" y="38"/>
                </a:cxn>
                <a:cxn ang="0">
                  <a:pos x="573" y="61"/>
                </a:cxn>
                <a:cxn ang="0">
                  <a:pos x="592" y="88"/>
                </a:cxn>
                <a:cxn ang="0">
                  <a:pos x="605" y="114"/>
                </a:cxn>
                <a:cxn ang="0">
                  <a:pos x="611" y="139"/>
                </a:cxn>
                <a:cxn ang="0">
                  <a:pos x="612" y="164"/>
                </a:cxn>
                <a:cxn ang="0">
                  <a:pos x="607" y="186"/>
                </a:cxn>
                <a:cxn ang="0">
                  <a:pos x="600" y="204"/>
                </a:cxn>
                <a:cxn ang="0">
                  <a:pos x="581" y="234"/>
                </a:cxn>
                <a:cxn ang="0">
                  <a:pos x="562" y="257"/>
                </a:cxn>
                <a:cxn ang="0">
                  <a:pos x="591" y="253"/>
                </a:cxn>
                <a:cxn ang="0">
                  <a:pos x="618" y="251"/>
                </a:cxn>
                <a:cxn ang="0">
                  <a:pos x="644" y="252"/>
                </a:cxn>
                <a:cxn ang="0">
                  <a:pos x="666" y="257"/>
                </a:cxn>
              </a:cxnLst>
              <a:rect l="0" t="0" r="r" b="b"/>
              <a:pathLst>
                <a:path w="795" h="585">
                  <a:moveTo>
                    <a:pt x="666" y="257"/>
                  </a:moveTo>
                  <a:lnTo>
                    <a:pt x="680" y="261"/>
                  </a:lnTo>
                  <a:lnTo>
                    <a:pt x="694" y="266"/>
                  </a:lnTo>
                  <a:lnTo>
                    <a:pt x="707" y="272"/>
                  </a:lnTo>
                  <a:lnTo>
                    <a:pt x="720" y="279"/>
                  </a:lnTo>
                  <a:lnTo>
                    <a:pt x="732" y="288"/>
                  </a:lnTo>
                  <a:lnTo>
                    <a:pt x="744" y="299"/>
                  </a:lnTo>
                  <a:lnTo>
                    <a:pt x="754" y="310"/>
                  </a:lnTo>
                  <a:lnTo>
                    <a:pt x="764" y="322"/>
                  </a:lnTo>
                  <a:lnTo>
                    <a:pt x="773" y="337"/>
                  </a:lnTo>
                  <a:lnTo>
                    <a:pt x="782" y="351"/>
                  </a:lnTo>
                  <a:lnTo>
                    <a:pt x="788" y="365"/>
                  </a:lnTo>
                  <a:lnTo>
                    <a:pt x="792" y="381"/>
                  </a:lnTo>
                  <a:lnTo>
                    <a:pt x="794" y="395"/>
                  </a:lnTo>
                  <a:lnTo>
                    <a:pt x="795" y="409"/>
                  </a:lnTo>
                  <a:lnTo>
                    <a:pt x="793" y="424"/>
                  </a:lnTo>
                  <a:lnTo>
                    <a:pt x="790" y="439"/>
                  </a:lnTo>
                  <a:lnTo>
                    <a:pt x="784" y="455"/>
                  </a:lnTo>
                  <a:lnTo>
                    <a:pt x="777" y="470"/>
                  </a:lnTo>
                  <a:lnTo>
                    <a:pt x="767" y="485"/>
                  </a:lnTo>
                  <a:lnTo>
                    <a:pt x="756" y="499"/>
                  </a:lnTo>
                  <a:lnTo>
                    <a:pt x="742" y="512"/>
                  </a:lnTo>
                  <a:lnTo>
                    <a:pt x="726" y="525"/>
                  </a:lnTo>
                  <a:lnTo>
                    <a:pt x="707" y="538"/>
                  </a:lnTo>
                  <a:lnTo>
                    <a:pt x="688" y="549"/>
                  </a:lnTo>
                  <a:lnTo>
                    <a:pt x="677" y="554"/>
                  </a:lnTo>
                  <a:lnTo>
                    <a:pt x="665" y="559"/>
                  </a:lnTo>
                  <a:lnTo>
                    <a:pt x="651" y="563"/>
                  </a:lnTo>
                  <a:lnTo>
                    <a:pt x="636" y="568"/>
                  </a:lnTo>
                  <a:lnTo>
                    <a:pt x="620" y="571"/>
                  </a:lnTo>
                  <a:lnTo>
                    <a:pt x="603" y="574"/>
                  </a:lnTo>
                  <a:lnTo>
                    <a:pt x="586" y="577"/>
                  </a:lnTo>
                  <a:lnTo>
                    <a:pt x="567" y="580"/>
                  </a:lnTo>
                  <a:lnTo>
                    <a:pt x="526" y="583"/>
                  </a:lnTo>
                  <a:lnTo>
                    <a:pt x="480" y="585"/>
                  </a:lnTo>
                  <a:lnTo>
                    <a:pt x="430" y="585"/>
                  </a:lnTo>
                  <a:lnTo>
                    <a:pt x="375" y="584"/>
                  </a:lnTo>
                  <a:lnTo>
                    <a:pt x="328" y="583"/>
                  </a:lnTo>
                  <a:lnTo>
                    <a:pt x="283" y="580"/>
                  </a:lnTo>
                  <a:lnTo>
                    <a:pt x="236" y="576"/>
                  </a:lnTo>
                  <a:lnTo>
                    <a:pt x="189" y="572"/>
                  </a:lnTo>
                  <a:lnTo>
                    <a:pt x="142" y="567"/>
                  </a:lnTo>
                  <a:lnTo>
                    <a:pt x="95" y="560"/>
                  </a:lnTo>
                  <a:lnTo>
                    <a:pt x="48" y="553"/>
                  </a:lnTo>
                  <a:lnTo>
                    <a:pt x="0" y="545"/>
                  </a:lnTo>
                  <a:lnTo>
                    <a:pt x="11" y="507"/>
                  </a:lnTo>
                  <a:lnTo>
                    <a:pt x="24" y="469"/>
                  </a:lnTo>
                  <a:lnTo>
                    <a:pt x="37" y="432"/>
                  </a:lnTo>
                  <a:lnTo>
                    <a:pt x="52" y="395"/>
                  </a:lnTo>
                  <a:lnTo>
                    <a:pt x="68" y="359"/>
                  </a:lnTo>
                  <a:lnTo>
                    <a:pt x="85" y="322"/>
                  </a:lnTo>
                  <a:lnTo>
                    <a:pt x="102" y="287"/>
                  </a:lnTo>
                  <a:lnTo>
                    <a:pt x="121" y="251"/>
                  </a:lnTo>
                  <a:lnTo>
                    <a:pt x="146" y="210"/>
                  </a:lnTo>
                  <a:lnTo>
                    <a:pt x="172" y="173"/>
                  </a:lnTo>
                  <a:lnTo>
                    <a:pt x="184" y="156"/>
                  </a:lnTo>
                  <a:lnTo>
                    <a:pt x="196" y="139"/>
                  </a:lnTo>
                  <a:lnTo>
                    <a:pt x="208" y="124"/>
                  </a:lnTo>
                  <a:lnTo>
                    <a:pt x="222" y="110"/>
                  </a:lnTo>
                  <a:lnTo>
                    <a:pt x="234" y="95"/>
                  </a:lnTo>
                  <a:lnTo>
                    <a:pt x="247" y="83"/>
                  </a:lnTo>
                  <a:lnTo>
                    <a:pt x="260" y="71"/>
                  </a:lnTo>
                  <a:lnTo>
                    <a:pt x="273" y="60"/>
                  </a:lnTo>
                  <a:lnTo>
                    <a:pt x="285" y="50"/>
                  </a:lnTo>
                  <a:lnTo>
                    <a:pt x="299" y="41"/>
                  </a:lnTo>
                  <a:lnTo>
                    <a:pt x="312" y="33"/>
                  </a:lnTo>
                  <a:lnTo>
                    <a:pt x="326" y="26"/>
                  </a:lnTo>
                  <a:lnTo>
                    <a:pt x="342" y="17"/>
                  </a:lnTo>
                  <a:lnTo>
                    <a:pt x="360" y="11"/>
                  </a:lnTo>
                  <a:lnTo>
                    <a:pt x="377" y="6"/>
                  </a:lnTo>
                  <a:lnTo>
                    <a:pt x="394" y="2"/>
                  </a:lnTo>
                  <a:lnTo>
                    <a:pt x="413" y="0"/>
                  </a:lnTo>
                  <a:lnTo>
                    <a:pt x="430" y="0"/>
                  </a:lnTo>
                  <a:lnTo>
                    <a:pt x="448" y="1"/>
                  </a:lnTo>
                  <a:lnTo>
                    <a:pt x="466" y="3"/>
                  </a:lnTo>
                  <a:lnTo>
                    <a:pt x="485" y="7"/>
                  </a:lnTo>
                  <a:lnTo>
                    <a:pt x="502" y="13"/>
                  </a:lnTo>
                  <a:lnTo>
                    <a:pt x="518" y="20"/>
                  </a:lnTo>
                  <a:lnTo>
                    <a:pt x="532" y="29"/>
                  </a:lnTo>
                  <a:lnTo>
                    <a:pt x="547" y="38"/>
                  </a:lnTo>
                  <a:lnTo>
                    <a:pt x="561" y="49"/>
                  </a:lnTo>
                  <a:lnTo>
                    <a:pt x="573" y="61"/>
                  </a:lnTo>
                  <a:lnTo>
                    <a:pt x="584" y="76"/>
                  </a:lnTo>
                  <a:lnTo>
                    <a:pt x="592" y="88"/>
                  </a:lnTo>
                  <a:lnTo>
                    <a:pt x="600" y="101"/>
                  </a:lnTo>
                  <a:lnTo>
                    <a:pt x="605" y="114"/>
                  </a:lnTo>
                  <a:lnTo>
                    <a:pt x="608" y="126"/>
                  </a:lnTo>
                  <a:lnTo>
                    <a:pt x="611" y="139"/>
                  </a:lnTo>
                  <a:lnTo>
                    <a:pt x="612" y="152"/>
                  </a:lnTo>
                  <a:lnTo>
                    <a:pt x="612" y="164"/>
                  </a:lnTo>
                  <a:lnTo>
                    <a:pt x="609" y="177"/>
                  </a:lnTo>
                  <a:lnTo>
                    <a:pt x="607" y="186"/>
                  </a:lnTo>
                  <a:lnTo>
                    <a:pt x="603" y="195"/>
                  </a:lnTo>
                  <a:lnTo>
                    <a:pt x="600" y="204"/>
                  </a:lnTo>
                  <a:lnTo>
                    <a:pt x="595" y="214"/>
                  </a:lnTo>
                  <a:lnTo>
                    <a:pt x="581" y="234"/>
                  </a:lnTo>
                  <a:lnTo>
                    <a:pt x="565" y="254"/>
                  </a:lnTo>
                  <a:lnTo>
                    <a:pt x="562" y="257"/>
                  </a:lnTo>
                  <a:lnTo>
                    <a:pt x="576" y="254"/>
                  </a:lnTo>
                  <a:lnTo>
                    <a:pt x="591" y="253"/>
                  </a:lnTo>
                  <a:lnTo>
                    <a:pt x="605" y="252"/>
                  </a:lnTo>
                  <a:lnTo>
                    <a:pt x="618" y="251"/>
                  </a:lnTo>
                  <a:lnTo>
                    <a:pt x="631" y="252"/>
                  </a:lnTo>
                  <a:lnTo>
                    <a:pt x="644" y="252"/>
                  </a:lnTo>
                  <a:lnTo>
                    <a:pt x="655" y="254"/>
                  </a:lnTo>
                  <a:lnTo>
                    <a:pt x="666" y="257"/>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0" name="Freeform 30"/>
            <p:cNvSpPr>
              <a:spLocks/>
            </p:cNvSpPr>
            <p:nvPr/>
          </p:nvSpPr>
          <p:spPr bwMode="auto">
            <a:xfrm>
              <a:off x="4364" y="628"/>
              <a:ext cx="205" cy="121"/>
            </a:xfrm>
            <a:custGeom>
              <a:avLst/>
              <a:gdLst/>
              <a:ahLst/>
              <a:cxnLst>
                <a:cxn ang="0">
                  <a:pos x="236" y="262"/>
                </a:cxn>
                <a:cxn ang="0">
                  <a:pos x="220" y="241"/>
                </a:cxn>
                <a:cxn ang="0">
                  <a:pos x="206" y="221"/>
                </a:cxn>
                <a:cxn ang="0">
                  <a:pos x="196" y="201"/>
                </a:cxn>
                <a:cxn ang="0">
                  <a:pos x="190" y="183"/>
                </a:cxn>
                <a:cxn ang="0">
                  <a:pos x="188" y="157"/>
                </a:cxn>
                <a:cxn ang="0">
                  <a:pos x="192" y="130"/>
                </a:cxn>
                <a:cxn ang="0">
                  <a:pos x="201" y="104"/>
                </a:cxn>
                <a:cxn ang="0">
                  <a:pos x="217" y="78"/>
                </a:cxn>
                <a:cxn ang="0">
                  <a:pos x="242" y="50"/>
                </a:cxn>
                <a:cxn ang="0">
                  <a:pos x="270" y="29"/>
                </a:cxn>
                <a:cxn ang="0">
                  <a:pos x="302" y="13"/>
                </a:cxn>
                <a:cxn ang="0">
                  <a:pos x="338" y="3"/>
                </a:cxn>
                <a:cxn ang="0">
                  <a:pos x="376" y="0"/>
                </a:cxn>
                <a:cxn ang="0">
                  <a:pos x="413" y="2"/>
                </a:cxn>
                <a:cxn ang="0">
                  <a:pos x="448" y="11"/>
                </a:cxn>
                <a:cxn ang="0">
                  <a:pos x="484" y="26"/>
                </a:cxn>
                <a:cxn ang="0">
                  <a:pos x="511" y="42"/>
                </a:cxn>
                <a:cxn ang="0">
                  <a:pos x="538" y="62"/>
                </a:cxn>
                <a:cxn ang="0">
                  <a:pos x="565" y="85"/>
                </a:cxn>
                <a:cxn ang="0">
                  <a:pos x="592" y="113"/>
                </a:cxn>
                <a:cxn ang="0">
                  <a:pos x="617" y="144"/>
                </a:cxn>
                <a:cxn ang="0">
                  <a:pos x="643" y="179"/>
                </a:cxn>
                <a:cxn ang="0">
                  <a:pos x="694" y="260"/>
                </a:cxn>
                <a:cxn ang="0">
                  <a:pos x="732" y="333"/>
                </a:cxn>
                <a:cxn ang="0">
                  <a:pos x="766" y="408"/>
                </a:cxn>
                <a:cxn ang="0">
                  <a:pos x="796" y="485"/>
                </a:cxn>
                <a:cxn ang="0">
                  <a:pos x="819" y="563"/>
                </a:cxn>
                <a:cxn ang="0">
                  <a:pos x="721" y="578"/>
                </a:cxn>
                <a:cxn ang="0">
                  <a:pos x="625" y="589"/>
                </a:cxn>
                <a:cxn ang="0">
                  <a:pos x="528" y="599"/>
                </a:cxn>
                <a:cxn ang="0">
                  <a:pos x="433" y="603"/>
                </a:cxn>
                <a:cxn ang="0">
                  <a:pos x="325" y="604"/>
                </a:cxn>
                <a:cxn ang="0">
                  <a:pos x="234" y="598"/>
                </a:cxn>
                <a:cxn ang="0">
                  <a:pos x="196" y="592"/>
                </a:cxn>
                <a:cxn ang="0">
                  <a:pos x="163" y="585"/>
                </a:cxn>
                <a:cxn ang="0">
                  <a:pos x="134" y="577"/>
                </a:cxn>
                <a:cxn ang="0">
                  <a:pos x="110" y="567"/>
                </a:cxn>
                <a:cxn ang="0">
                  <a:pos x="70" y="542"/>
                </a:cxn>
                <a:cxn ang="0">
                  <a:pos x="40" y="515"/>
                </a:cxn>
                <a:cxn ang="0">
                  <a:pos x="17" y="486"/>
                </a:cxn>
                <a:cxn ang="0">
                  <a:pos x="4" y="453"/>
                </a:cxn>
                <a:cxn ang="0">
                  <a:pos x="0" y="423"/>
                </a:cxn>
                <a:cxn ang="0">
                  <a:pos x="2" y="392"/>
                </a:cxn>
                <a:cxn ang="0">
                  <a:pos x="13" y="362"/>
                </a:cxn>
                <a:cxn ang="0">
                  <a:pos x="31" y="333"/>
                </a:cxn>
                <a:cxn ang="0">
                  <a:pos x="52" y="308"/>
                </a:cxn>
                <a:cxn ang="0">
                  <a:pos x="77" y="289"/>
                </a:cxn>
                <a:cxn ang="0">
                  <a:pos x="103" y="274"/>
                </a:cxn>
                <a:cxn ang="0">
                  <a:pos x="133" y="265"/>
                </a:cxn>
                <a:cxn ang="0">
                  <a:pos x="156" y="261"/>
                </a:cxn>
                <a:cxn ang="0">
                  <a:pos x="182" y="260"/>
                </a:cxn>
                <a:cxn ang="0">
                  <a:pos x="210" y="261"/>
                </a:cxn>
                <a:cxn ang="0">
                  <a:pos x="240" y="265"/>
                </a:cxn>
              </a:cxnLst>
              <a:rect l="0" t="0" r="r" b="b"/>
              <a:pathLst>
                <a:path w="819" h="605">
                  <a:moveTo>
                    <a:pt x="240" y="265"/>
                  </a:moveTo>
                  <a:lnTo>
                    <a:pt x="236" y="262"/>
                  </a:lnTo>
                  <a:lnTo>
                    <a:pt x="227" y="252"/>
                  </a:lnTo>
                  <a:lnTo>
                    <a:pt x="220" y="241"/>
                  </a:lnTo>
                  <a:lnTo>
                    <a:pt x="212" y="231"/>
                  </a:lnTo>
                  <a:lnTo>
                    <a:pt x="206" y="221"/>
                  </a:lnTo>
                  <a:lnTo>
                    <a:pt x="201" y="211"/>
                  </a:lnTo>
                  <a:lnTo>
                    <a:pt x="196" y="201"/>
                  </a:lnTo>
                  <a:lnTo>
                    <a:pt x="193" y="192"/>
                  </a:lnTo>
                  <a:lnTo>
                    <a:pt x="190" y="183"/>
                  </a:lnTo>
                  <a:lnTo>
                    <a:pt x="189" y="170"/>
                  </a:lnTo>
                  <a:lnTo>
                    <a:pt x="188" y="157"/>
                  </a:lnTo>
                  <a:lnTo>
                    <a:pt x="189" y="144"/>
                  </a:lnTo>
                  <a:lnTo>
                    <a:pt x="192" y="130"/>
                  </a:lnTo>
                  <a:lnTo>
                    <a:pt x="195" y="117"/>
                  </a:lnTo>
                  <a:lnTo>
                    <a:pt x="201" y="104"/>
                  </a:lnTo>
                  <a:lnTo>
                    <a:pt x="209" y="91"/>
                  </a:lnTo>
                  <a:lnTo>
                    <a:pt x="217" y="78"/>
                  </a:lnTo>
                  <a:lnTo>
                    <a:pt x="229" y="64"/>
                  </a:lnTo>
                  <a:lnTo>
                    <a:pt x="242" y="50"/>
                  </a:lnTo>
                  <a:lnTo>
                    <a:pt x="255" y="39"/>
                  </a:lnTo>
                  <a:lnTo>
                    <a:pt x="270" y="29"/>
                  </a:lnTo>
                  <a:lnTo>
                    <a:pt x="286" y="21"/>
                  </a:lnTo>
                  <a:lnTo>
                    <a:pt x="302" y="13"/>
                  </a:lnTo>
                  <a:lnTo>
                    <a:pt x="320" y="7"/>
                  </a:lnTo>
                  <a:lnTo>
                    <a:pt x="338" y="3"/>
                  </a:lnTo>
                  <a:lnTo>
                    <a:pt x="357" y="1"/>
                  </a:lnTo>
                  <a:lnTo>
                    <a:pt x="376" y="0"/>
                  </a:lnTo>
                  <a:lnTo>
                    <a:pt x="395" y="0"/>
                  </a:lnTo>
                  <a:lnTo>
                    <a:pt x="413" y="2"/>
                  </a:lnTo>
                  <a:lnTo>
                    <a:pt x="430" y="6"/>
                  </a:lnTo>
                  <a:lnTo>
                    <a:pt x="448" y="11"/>
                  </a:lnTo>
                  <a:lnTo>
                    <a:pt x="467" y="18"/>
                  </a:lnTo>
                  <a:lnTo>
                    <a:pt x="484" y="26"/>
                  </a:lnTo>
                  <a:lnTo>
                    <a:pt x="497" y="34"/>
                  </a:lnTo>
                  <a:lnTo>
                    <a:pt x="511" y="42"/>
                  </a:lnTo>
                  <a:lnTo>
                    <a:pt x="524" y="51"/>
                  </a:lnTo>
                  <a:lnTo>
                    <a:pt x="538" y="62"/>
                  </a:lnTo>
                  <a:lnTo>
                    <a:pt x="551" y="73"/>
                  </a:lnTo>
                  <a:lnTo>
                    <a:pt x="565" y="85"/>
                  </a:lnTo>
                  <a:lnTo>
                    <a:pt x="578" y="99"/>
                  </a:lnTo>
                  <a:lnTo>
                    <a:pt x="592" y="113"/>
                  </a:lnTo>
                  <a:lnTo>
                    <a:pt x="604" y="127"/>
                  </a:lnTo>
                  <a:lnTo>
                    <a:pt x="617" y="144"/>
                  </a:lnTo>
                  <a:lnTo>
                    <a:pt x="631" y="161"/>
                  </a:lnTo>
                  <a:lnTo>
                    <a:pt x="643" y="179"/>
                  </a:lnTo>
                  <a:lnTo>
                    <a:pt x="669" y="218"/>
                  </a:lnTo>
                  <a:lnTo>
                    <a:pt x="694" y="260"/>
                  </a:lnTo>
                  <a:lnTo>
                    <a:pt x="714" y="296"/>
                  </a:lnTo>
                  <a:lnTo>
                    <a:pt x="732" y="333"/>
                  </a:lnTo>
                  <a:lnTo>
                    <a:pt x="751" y="370"/>
                  </a:lnTo>
                  <a:lnTo>
                    <a:pt x="766" y="408"/>
                  </a:lnTo>
                  <a:lnTo>
                    <a:pt x="781" y="446"/>
                  </a:lnTo>
                  <a:lnTo>
                    <a:pt x="796" y="485"/>
                  </a:lnTo>
                  <a:lnTo>
                    <a:pt x="808" y="524"/>
                  </a:lnTo>
                  <a:lnTo>
                    <a:pt x="819" y="563"/>
                  </a:lnTo>
                  <a:lnTo>
                    <a:pt x="770" y="571"/>
                  </a:lnTo>
                  <a:lnTo>
                    <a:pt x="721" y="578"/>
                  </a:lnTo>
                  <a:lnTo>
                    <a:pt x="672" y="584"/>
                  </a:lnTo>
                  <a:lnTo>
                    <a:pt x="625" y="589"/>
                  </a:lnTo>
                  <a:lnTo>
                    <a:pt x="576" y="595"/>
                  </a:lnTo>
                  <a:lnTo>
                    <a:pt x="528" y="599"/>
                  </a:lnTo>
                  <a:lnTo>
                    <a:pt x="480" y="601"/>
                  </a:lnTo>
                  <a:lnTo>
                    <a:pt x="433" y="603"/>
                  </a:lnTo>
                  <a:lnTo>
                    <a:pt x="376" y="605"/>
                  </a:lnTo>
                  <a:lnTo>
                    <a:pt x="325" y="604"/>
                  </a:lnTo>
                  <a:lnTo>
                    <a:pt x="277" y="602"/>
                  </a:lnTo>
                  <a:lnTo>
                    <a:pt x="234" y="598"/>
                  </a:lnTo>
                  <a:lnTo>
                    <a:pt x="215" y="596"/>
                  </a:lnTo>
                  <a:lnTo>
                    <a:pt x="196" y="592"/>
                  </a:lnTo>
                  <a:lnTo>
                    <a:pt x="179" y="589"/>
                  </a:lnTo>
                  <a:lnTo>
                    <a:pt x="163" y="585"/>
                  </a:lnTo>
                  <a:lnTo>
                    <a:pt x="148" y="581"/>
                  </a:lnTo>
                  <a:lnTo>
                    <a:pt x="134" y="577"/>
                  </a:lnTo>
                  <a:lnTo>
                    <a:pt x="122" y="572"/>
                  </a:lnTo>
                  <a:lnTo>
                    <a:pt x="110" y="567"/>
                  </a:lnTo>
                  <a:lnTo>
                    <a:pt x="89" y="554"/>
                  </a:lnTo>
                  <a:lnTo>
                    <a:pt x="70" y="542"/>
                  </a:lnTo>
                  <a:lnTo>
                    <a:pt x="53" y="529"/>
                  </a:lnTo>
                  <a:lnTo>
                    <a:pt x="40" y="515"/>
                  </a:lnTo>
                  <a:lnTo>
                    <a:pt x="28" y="501"/>
                  </a:lnTo>
                  <a:lnTo>
                    <a:pt x="17" y="486"/>
                  </a:lnTo>
                  <a:lnTo>
                    <a:pt x="9" y="469"/>
                  </a:lnTo>
                  <a:lnTo>
                    <a:pt x="4" y="453"/>
                  </a:lnTo>
                  <a:lnTo>
                    <a:pt x="1" y="437"/>
                  </a:lnTo>
                  <a:lnTo>
                    <a:pt x="0" y="423"/>
                  </a:lnTo>
                  <a:lnTo>
                    <a:pt x="0" y="408"/>
                  </a:lnTo>
                  <a:lnTo>
                    <a:pt x="2" y="392"/>
                  </a:lnTo>
                  <a:lnTo>
                    <a:pt x="7" y="378"/>
                  </a:lnTo>
                  <a:lnTo>
                    <a:pt x="13" y="362"/>
                  </a:lnTo>
                  <a:lnTo>
                    <a:pt x="20" y="347"/>
                  </a:lnTo>
                  <a:lnTo>
                    <a:pt x="31" y="333"/>
                  </a:lnTo>
                  <a:lnTo>
                    <a:pt x="41" y="319"/>
                  </a:lnTo>
                  <a:lnTo>
                    <a:pt x="52" y="308"/>
                  </a:lnTo>
                  <a:lnTo>
                    <a:pt x="64" y="298"/>
                  </a:lnTo>
                  <a:lnTo>
                    <a:pt x="77" y="289"/>
                  </a:lnTo>
                  <a:lnTo>
                    <a:pt x="90" y="280"/>
                  </a:lnTo>
                  <a:lnTo>
                    <a:pt x="103" y="274"/>
                  </a:lnTo>
                  <a:lnTo>
                    <a:pt x="118" y="269"/>
                  </a:lnTo>
                  <a:lnTo>
                    <a:pt x="133" y="265"/>
                  </a:lnTo>
                  <a:lnTo>
                    <a:pt x="144" y="263"/>
                  </a:lnTo>
                  <a:lnTo>
                    <a:pt x="156" y="261"/>
                  </a:lnTo>
                  <a:lnTo>
                    <a:pt x="168" y="260"/>
                  </a:lnTo>
                  <a:lnTo>
                    <a:pt x="182" y="260"/>
                  </a:lnTo>
                  <a:lnTo>
                    <a:pt x="195" y="260"/>
                  </a:lnTo>
                  <a:lnTo>
                    <a:pt x="210" y="261"/>
                  </a:lnTo>
                  <a:lnTo>
                    <a:pt x="225" y="263"/>
                  </a:lnTo>
                  <a:lnTo>
                    <a:pt x="240" y="265"/>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1" name="Freeform 31"/>
            <p:cNvSpPr>
              <a:spLocks/>
            </p:cNvSpPr>
            <p:nvPr/>
          </p:nvSpPr>
          <p:spPr bwMode="auto">
            <a:xfrm>
              <a:off x="2414" y="1271"/>
              <a:ext cx="166" cy="126"/>
            </a:xfrm>
            <a:custGeom>
              <a:avLst/>
              <a:gdLst/>
              <a:ahLst/>
              <a:cxnLst>
                <a:cxn ang="0">
                  <a:pos x="414" y="58"/>
                </a:cxn>
                <a:cxn ang="0">
                  <a:pos x="440" y="49"/>
                </a:cxn>
                <a:cxn ang="0">
                  <a:pos x="469" y="44"/>
                </a:cxn>
                <a:cxn ang="0">
                  <a:pos x="500" y="44"/>
                </a:cxn>
                <a:cxn ang="0">
                  <a:pos x="534" y="49"/>
                </a:cxn>
                <a:cxn ang="0">
                  <a:pos x="567" y="59"/>
                </a:cxn>
                <a:cxn ang="0">
                  <a:pos x="595" y="72"/>
                </a:cxn>
                <a:cxn ang="0">
                  <a:pos x="620" y="91"/>
                </a:cxn>
                <a:cxn ang="0">
                  <a:pos x="639" y="114"/>
                </a:cxn>
                <a:cxn ang="0">
                  <a:pos x="654" y="143"/>
                </a:cxn>
                <a:cxn ang="0">
                  <a:pos x="661" y="174"/>
                </a:cxn>
                <a:cxn ang="0">
                  <a:pos x="661" y="210"/>
                </a:cxn>
                <a:cxn ang="0">
                  <a:pos x="657" y="238"/>
                </a:cxn>
                <a:cxn ang="0">
                  <a:pos x="649" y="259"/>
                </a:cxn>
                <a:cxn ang="0">
                  <a:pos x="637" y="281"/>
                </a:cxn>
                <a:cxn ang="0">
                  <a:pos x="621" y="305"/>
                </a:cxn>
                <a:cxn ang="0">
                  <a:pos x="589" y="344"/>
                </a:cxn>
                <a:cxn ang="0">
                  <a:pos x="533" y="402"/>
                </a:cxn>
                <a:cxn ang="0">
                  <a:pos x="469" y="459"/>
                </a:cxn>
                <a:cxn ang="0">
                  <a:pos x="407" y="509"/>
                </a:cxn>
                <a:cxn ang="0">
                  <a:pos x="342" y="559"/>
                </a:cxn>
                <a:cxn ang="0">
                  <a:pos x="275" y="606"/>
                </a:cxn>
                <a:cxn ang="0">
                  <a:pos x="214" y="600"/>
                </a:cxn>
                <a:cxn ang="0">
                  <a:pos x="167" y="539"/>
                </a:cxn>
                <a:cxn ang="0">
                  <a:pos x="124" y="477"/>
                </a:cxn>
                <a:cxn ang="0">
                  <a:pos x="85" y="413"/>
                </a:cxn>
                <a:cxn ang="0">
                  <a:pos x="49" y="341"/>
                </a:cxn>
                <a:cxn ang="0">
                  <a:pos x="25" y="286"/>
                </a:cxn>
                <a:cxn ang="0">
                  <a:pos x="14" y="252"/>
                </a:cxn>
                <a:cxn ang="0">
                  <a:pos x="6" y="219"/>
                </a:cxn>
                <a:cxn ang="0">
                  <a:pos x="1" y="189"/>
                </a:cxn>
                <a:cxn ang="0">
                  <a:pos x="0" y="161"/>
                </a:cxn>
                <a:cxn ang="0">
                  <a:pos x="1" y="136"/>
                </a:cxn>
                <a:cxn ang="0">
                  <a:pos x="7" y="108"/>
                </a:cxn>
                <a:cxn ang="0">
                  <a:pos x="18" y="81"/>
                </a:cxn>
                <a:cxn ang="0">
                  <a:pos x="35" y="57"/>
                </a:cxn>
                <a:cxn ang="0">
                  <a:pos x="57" y="36"/>
                </a:cxn>
                <a:cxn ang="0">
                  <a:pos x="84" y="19"/>
                </a:cxn>
                <a:cxn ang="0">
                  <a:pos x="115" y="8"/>
                </a:cxn>
                <a:cxn ang="0">
                  <a:pos x="148" y="1"/>
                </a:cxn>
                <a:cxn ang="0">
                  <a:pos x="183" y="0"/>
                </a:cxn>
                <a:cxn ang="0">
                  <a:pos x="217" y="5"/>
                </a:cxn>
                <a:cxn ang="0">
                  <a:pos x="247" y="13"/>
                </a:cxn>
                <a:cxn ang="0">
                  <a:pos x="271" y="25"/>
                </a:cxn>
                <a:cxn ang="0">
                  <a:pos x="293" y="40"/>
                </a:cxn>
                <a:cxn ang="0">
                  <a:pos x="308" y="56"/>
                </a:cxn>
                <a:cxn ang="0">
                  <a:pos x="319" y="71"/>
                </a:cxn>
                <a:cxn ang="0">
                  <a:pos x="332" y="99"/>
                </a:cxn>
                <a:cxn ang="0">
                  <a:pos x="340" y="126"/>
                </a:cxn>
                <a:cxn ang="0">
                  <a:pos x="354" y="106"/>
                </a:cxn>
                <a:cxn ang="0">
                  <a:pos x="370" y="89"/>
                </a:cxn>
                <a:cxn ang="0">
                  <a:pos x="385" y="75"/>
                </a:cxn>
                <a:cxn ang="0">
                  <a:pos x="402" y="64"/>
                </a:cxn>
              </a:cxnLst>
              <a:rect l="0" t="0" r="r" b="b"/>
              <a:pathLst>
                <a:path w="663" h="630">
                  <a:moveTo>
                    <a:pt x="402" y="64"/>
                  </a:moveTo>
                  <a:lnTo>
                    <a:pt x="414" y="58"/>
                  </a:lnTo>
                  <a:lnTo>
                    <a:pt x="427" y="53"/>
                  </a:lnTo>
                  <a:lnTo>
                    <a:pt x="440" y="49"/>
                  </a:lnTo>
                  <a:lnTo>
                    <a:pt x="455" y="45"/>
                  </a:lnTo>
                  <a:lnTo>
                    <a:pt x="469" y="44"/>
                  </a:lnTo>
                  <a:lnTo>
                    <a:pt x="484" y="43"/>
                  </a:lnTo>
                  <a:lnTo>
                    <a:pt x="500" y="44"/>
                  </a:lnTo>
                  <a:lnTo>
                    <a:pt x="517" y="45"/>
                  </a:lnTo>
                  <a:lnTo>
                    <a:pt x="534" y="49"/>
                  </a:lnTo>
                  <a:lnTo>
                    <a:pt x="551" y="54"/>
                  </a:lnTo>
                  <a:lnTo>
                    <a:pt x="567" y="59"/>
                  </a:lnTo>
                  <a:lnTo>
                    <a:pt x="582" y="65"/>
                  </a:lnTo>
                  <a:lnTo>
                    <a:pt x="595" y="72"/>
                  </a:lnTo>
                  <a:lnTo>
                    <a:pt x="608" y="80"/>
                  </a:lnTo>
                  <a:lnTo>
                    <a:pt x="620" y="91"/>
                  </a:lnTo>
                  <a:lnTo>
                    <a:pt x="630" y="101"/>
                  </a:lnTo>
                  <a:lnTo>
                    <a:pt x="639" y="114"/>
                  </a:lnTo>
                  <a:lnTo>
                    <a:pt x="648" y="128"/>
                  </a:lnTo>
                  <a:lnTo>
                    <a:pt x="654" y="143"/>
                  </a:lnTo>
                  <a:lnTo>
                    <a:pt x="659" y="158"/>
                  </a:lnTo>
                  <a:lnTo>
                    <a:pt x="661" y="174"/>
                  </a:lnTo>
                  <a:lnTo>
                    <a:pt x="663" y="191"/>
                  </a:lnTo>
                  <a:lnTo>
                    <a:pt x="661" y="210"/>
                  </a:lnTo>
                  <a:lnTo>
                    <a:pt x="659" y="228"/>
                  </a:lnTo>
                  <a:lnTo>
                    <a:pt x="657" y="238"/>
                  </a:lnTo>
                  <a:lnTo>
                    <a:pt x="653" y="248"/>
                  </a:lnTo>
                  <a:lnTo>
                    <a:pt x="649" y="259"/>
                  </a:lnTo>
                  <a:lnTo>
                    <a:pt x="643" y="269"/>
                  </a:lnTo>
                  <a:lnTo>
                    <a:pt x="637" y="281"/>
                  </a:lnTo>
                  <a:lnTo>
                    <a:pt x="630" y="293"/>
                  </a:lnTo>
                  <a:lnTo>
                    <a:pt x="621" y="305"/>
                  </a:lnTo>
                  <a:lnTo>
                    <a:pt x="611" y="318"/>
                  </a:lnTo>
                  <a:lnTo>
                    <a:pt x="589" y="344"/>
                  </a:lnTo>
                  <a:lnTo>
                    <a:pt x="564" y="372"/>
                  </a:lnTo>
                  <a:lnTo>
                    <a:pt x="533" y="402"/>
                  </a:lnTo>
                  <a:lnTo>
                    <a:pt x="499" y="434"/>
                  </a:lnTo>
                  <a:lnTo>
                    <a:pt x="469" y="459"/>
                  </a:lnTo>
                  <a:lnTo>
                    <a:pt x="439" y="485"/>
                  </a:lnTo>
                  <a:lnTo>
                    <a:pt x="407" y="509"/>
                  </a:lnTo>
                  <a:lnTo>
                    <a:pt x="375" y="534"/>
                  </a:lnTo>
                  <a:lnTo>
                    <a:pt x="342" y="559"/>
                  </a:lnTo>
                  <a:lnTo>
                    <a:pt x="309" y="582"/>
                  </a:lnTo>
                  <a:lnTo>
                    <a:pt x="275" y="606"/>
                  </a:lnTo>
                  <a:lnTo>
                    <a:pt x="239" y="630"/>
                  </a:lnTo>
                  <a:lnTo>
                    <a:pt x="214" y="600"/>
                  </a:lnTo>
                  <a:lnTo>
                    <a:pt x="190" y="570"/>
                  </a:lnTo>
                  <a:lnTo>
                    <a:pt x="167" y="539"/>
                  </a:lnTo>
                  <a:lnTo>
                    <a:pt x="145" y="508"/>
                  </a:lnTo>
                  <a:lnTo>
                    <a:pt x="124" y="477"/>
                  </a:lnTo>
                  <a:lnTo>
                    <a:pt x="105" y="445"/>
                  </a:lnTo>
                  <a:lnTo>
                    <a:pt x="85" y="413"/>
                  </a:lnTo>
                  <a:lnTo>
                    <a:pt x="68" y="380"/>
                  </a:lnTo>
                  <a:lnTo>
                    <a:pt x="49" y="341"/>
                  </a:lnTo>
                  <a:lnTo>
                    <a:pt x="33" y="303"/>
                  </a:lnTo>
                  <a:lnTo>
                    <a:pt x="25" y="286"/>
                  </a:lnTo>
                  <a:lnTo>
                    <a:pt x="19" y="268"/>
                  </a:lnTo>
                  <a:lnTo>
                    <a:pt x="14" y="252"/>
                  </a:lnTo>
                  <a:lnTo>
                    <a:pt x="11" y="235"/>
                  </a:lnTo>
                  <a:lnTo>
                    <a:pt x="6" y="219"/>
                  </a:lnTo>
                  <a:lnTo>
                    <a:pt x="3" y="204"/>
                  </a:lnTo>
                  <a:lnTo>
                    <a:pt x="1" y="189"/>
                  </a:lnTo>
                  <a:lnTo>
                    <a:pt x="0" y="175"/>
                  </a:lnTo>
                  <a:lnTo>
                    <a:pt x="0" y="161"/>
                  </a:lnTo>
                  <a:lnTo>
                    <a:pt x="0" y="148"/>
                  </a:lnTo>
                  <a:lnTo>
                    <a:pt x="1" y="136"/>
                  </a:lnTo>
                  <a:lnTo>
                    <a:pt x="3" y="124"/>
                  </a:lnTo>
                  <a:lnTo>
                    <a:pt x="7" y="108"/>
                  </a:lnTo>
                  <a:lnTo>
                    <a:pt x="12" y="95"/>
                  </a:lnTo>
                  <a:lnTo>
                    <a:pt x="18" y="81"/>
                  </a:lnTo>
                  <a:lnTo>
                    <a:pt x="25" y="69"/>
                  </a:lnTo>
                  <a:lnTo>
                    <a:pt x="35" y="57"/>
                  </a:lnTo>
                  <a:lnTo>
                    <a:pt x="45" y="47"/>
                  </a:lnTo>
                  <a:lnTo>
                    <a:pt x="57" y="36"/>
                  </a:lnTo>
                  <a:lnTo>
                    <a:pt x="71" y="27"/>
                  </a:lnTo>
                  <a:lnTo>
                    <a:pt x="84" y="19"/>
                  </a:lnTo>
                  <a:lnTo>
                    <a:pt x="100" y="13"/>
                  </a:lnTo>
                  <a:lnTo>
                    <a:pt x="115" y="8"/>
                  </a:lnTo>
                  <a:lnTo>
                    <a:pt x="132" y="3"/>
                  </a:lnTo>
                  <a:lnTo>
                    <a:pt x="148" y="1"/>
                  </a:lnTo>
                  <a:lnTo>
                    <a:pt x="165" y="0"/>
                  </a:lnTo>
                  <a:lnTo>
                    <a:pt x="183" y="0"/>
                  </a:lnTo>
                  <a:lnTo>
                    <a:pt x="202" y="2"/>
                  </a:lnTo>
                  <a:lnTo>
                    <a:pt x="217" y="5"/>
                  </a:lnTo>
                  <a:lnTo>
                    <a:pt x="232" y="9"/>
                  </a:lnTo>
                  <a:lnTo>
                    <a:pt x="247" y="13"/>
                  </a:lnTo>
                  <a:lnTo>
                    <a:pt x="259" y="19"/>
                  </a:lnTo>
                  <a:lnTo>
                    <a:pt x="271" y="25"/>
                  </a:lnTo>
                  <a:lnTo>
                    <a:pt x="282" y="32"/>
                  </a:lnTo>
                  <a:lnTo>
                    <a:pt x="293" y="40"/>
                  </a:lnTo>
                  <a:lnTo>
                    <a:pt x="302" y="49"/>
                  </a:lnTo>
                  <a:lnTo>
                    <a:pt x="308" y="56"/>
                  </a:lnTo>
                  <a:lnTo>
                    <a:pt x="314" y="63"/>
                  </a:lnTo>
                  <a:lnTo>
                    <a:pt x="319" y="71"/>
                  </a:lnTo>
                  <a:lnTo>
                    <a:pt x="324" y="79"/>
                  </a:lnTo>
                  <a:lnTo>
                    <a:pt x="332" y="99"/>
                  </a:lnTo>
                  <a:lnTo>
                    <a:pt x="340" y="121"/>
                  </a:lnTo>
                  <a:lnTo>
                    <a:pt x="340" y="126"/>
                  </a:lnTo>
                  <a:lnTo>
                    <a:pt x="347" y="115"/>
                  </a:lnTo>
                  <a:lnTo>
                    <a:pt x="354" y="106"/>
                  </a:lnTo>
                  <a:lnTo>
                    <a:pt x="362" y="97"/>
                  </a:lnTo>
                  <a:lnTo>
                    <a:pt x="370" y="89"/>
                  </a:lnTo>
                  <a:lnTo>
                    <a:pt x="378" y="81"/>
                  </a:lnTo>
                  <a:lnTo>
                    <a:pt x="385" y="75"/>
                  </a:lnTo>
                  <a:lnTo>
                    <a:pt x="394" y="69"/>
                  </a:lnTo>
                  <a:lnTo>
                    <a:pt x="402" y="64"/>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2" name="Freeform 32"/>
            <p:cNvSpPr>
              <a:spLocks/>
            </p:cNvSpPr>
            <p:nvPr/>
          </p:nvSpPr>
          <p:spPr bwMode="auto">
            <a:xfrm>
              <a:off x="2354" y="2196"/>
              <a:ext cx="167" cy="123"/>
            </a:xfrm>
            <a:custGeom>
              <a:avLst/>
              <a:gdLst/>
              <a:ahLst/>
              <a:cxnLst>
                <a:cxn ang="0">
                  <a:pos x="391" y="27"/>
                </a:cxn>
                <a:cxn ang="0">
                  <a:pos x="415" y="14"/>
                </a:cxn>
                <a:cxn ang="0">
                  <a:pos x="443" y="5"/>
                </a:cxn>
                <a:cxn ang="0">
                  <a:pos x="473" y="1"/>
                </a:cxn>
                <a:cxn ang="0">
                  <a:pos x="508" y="0"/>
                </a:cxn>
                <a:cxn ang="0">
                  <a:pos x="542" y="5"/>
                </a:cxn>
                <a:cxn ang="0">
                  <a:pos x="572" y="14"/>
                </a:cxn>
                <a:cxn ang="0">
                  <a:pos x="601" y="29"/>
                </a:cxn>
                <a:cxn ang="0">
                  <a:pos x="625" y="49"/>
                </a:cxn>
                <a:cxn ang="0">
                  <a:pos x="646" y="75"/>
                </a:cxn>
                <a:cxn ang="0">
                  <a:pos x="659" y="105"/>
                </a:cxn>
                <a:cxn ang="0">
                  <a:pos x="667" y="140"/>
                </a:cxn>
                <a:cxn ang="0">
                  <a:pos x="668" y="168"/>
                </a:cxn>
                <a:cxn ang="0">
                  <a:pos x="664" y="190"/>
                </a:cxn>
                <a:cxn ang="0">
                  <a:pos x="657" y="213"/>
                </a:cxn>
                <a:cxn ang="0">
                  <a:pos x="646" y="239"/>
                </a:cxn>
                <a:cxn ang="0">
                  <a:pos x="624" y="282"/>
                </a:cxn>
                <a:cxn ang="0">
                  <a:pos x="580" y="348"/>
                </a:cxn>
                <a:cxn ang="0">
                  <a:pos x="530" y="414"/>
                </a:cxn>
                <a:cxn ang="0">
                  <a:pos x="479" y="472"/>
                </a:cxn>
                <a:cxn ang="0">
                  <a:pos x="426" y="531"/>
                </a:cxn>
                <a:cxn ang="0">
                  <a:pos x="368" y="587"/>
                </a:cxn>
                <a:cxn ang="0">
                  <a:pos x="307" y="590"/>
                </a:cxn>
                <a:cxn ang="0">
                  <a:pos x="248" y="537"/>
                </a:cxn>
                <a:cxn ang="0">
                  <a:pos x="193" y="481"/>
                </a:cxn>
                <a:cxn ang="0">
                  <a:pos x="142" y="424"/>
                </a:cxn>
                <a:cxn ang="0">
                  <a:pos x="90" y="359"/>
                </a:cxn>
                <a:cxn ang="0">
                  <a:pos x="56" y="308"/>
                </a:cxn>
                <a:cxn ang="0">
                  <a:pos x="38" y="276"/>
                </a:cxn>
                <a:cxn ang="0">
                  <a:pos x="23" y="245"/>
                </a:cxn>
                <a:cxn ang="0">
                  <a:pos x="12" y="217"/>
                </a:cxn>
                <a:cxn ang="0">
                  <a:pos x="5" y="190"/>
                </a:cxn>
                <a:cxn ang="0">
                  <a:pos x="1" y="164"/>
                </a:cxn>
                <a:cxn ang="0">
                  <a:pos x="1" y="136"/>
                </a:cxn>
                <a:cxn ang="0">
                  <a:pos x="6" y="108"/>
                </a:cxn>
                <a:cxn ang="0">
                  <a:pos x="17" y="82"/>
                </a:cxn>
                <a:cxn ang="0">
                  <a:pos x="35" y="58"/>
                </a:cxn>
                <a:cxn ang="0">
                  <a:pos x="59" y="37"/>
                </a:cxn>
                <a:cxn ang="0">
                  <a:pos x="86" y="20"/>
                </a:cxn>
                <a:cxn ang="0">
                  <a:pos x="117" y="10"/>
                </a:cxn>
                <a:cxn ang="0">
                  <a:pos x="152" y="4"/>
                </a:cxn>
                <a:cxn ang="0">
                  <a:pos x="186" y="4"/>
                </a:cxn>
                <a:cxn ang="0">
                  <a:pos x="216" y="7"/>
                </a:cxn>
                <a:cxn ang="0">
                  <a:pos x="243" y="15"/>
                </a:cxn>
                <a:cxn ang="0">
                  <a:pos x="268" y="27"/>
                </a:cxn>
                <a:cxn ang="0">
                  <a:pos x="286" y="40"/>
                </a:cxn>
                <a:cxn ang="0">
                  <a:pos x="300" y="54"/>
                </a:cxn>
                <a:cxn ang="0">
                  <a:pos x="319" y="80"/>
                </a:cxn>
                <a:cxn ang="0">
                  <a:pos x="331" y="104"/>
                </a:cxn>
                <a:cxn ang="0">
                  <a:pos x="342" y="82"/>
                </a:cxn>
                <a:cxn ang="0">
                  <a:pos x="353" y="64"/>
                </a:cxn>
                <a:cxn ang="0">
                  <a:pos x="367" y="48"/>
                </a:cxn>
                <a:cxn ang="0">
                  <a:pos x="380" y="35"/>
                </a:cxn>
              </a:cxnLst>
              <a:rect l="0" t="0" r="r" b="b"/>
              <a:pathLst>
                <a:path w="668" h="615">
                  <a:moveTo>
                    <a:pt x="380" y="35"/>
                  </a:moveTo>
                  <a:lnTo>
                    <a:pt x="391" y="27"/>
                  </a:lnTo>
                  <a:lnTo>
                    <a:pt x="402" y="19"/>
                  </a:lnTo>
                  <a:lnTo>
                    <a:pt x="415" y="14"/>
                  </a:lnTo>
                  <a:lnTo>
                    <a:pt x="428" y="9"/>
                  </a:lnTo>
                  <a:lnTo>
                    <a:pt x="443" y="5"/>
                  </a:lnTo>
                  <a:lnTo>
                    <a:pt x="457" y="2"/>
                  </a:lnTo>
                  <a:lnTo>
                    <a:pt x="473" y="1"/>
                  </a:lnTo>
                  <a:lnTo>
                    <a:pt x="489" y="0"/>
                  </a:lnTo>
                  <a:lnTo>
                    <a:pt x="508" y="0"/>
                  </a:lnTo>
                  <a:lnTo>
                    <a:pt x="525" y="2"/>
                  </a:lnTo>
                  <a:lnTo>
                    <a:pt x="542" y="5"/>
                  </a:lnTo>
                  <a:lnTo>
                    <a:pt x="558" y="9"/>
                  </a:lnTo>
                  <a:lnTo>
                    <a:pt x="572" y="14"/>
                  </a:lnTo>
                  <a:lnTo>
                    <a:pt x="587" y="20"/>
                  </a:lnTo>
                  <a:lnTo>
                    <a:pt x="601" y="29"/>
                  </a:lnTo>
                  <a:lnTo>
                    <a:pt x="613" y="38"/>
                  </a:lnTo>
                  <a:lnTo>
                    <a:pt x="625" y="49"/>
                  </a:lnTo>
                  <a:lnTo>
                    <a:pt x="636" y="62"/>
                  </a:lnTo>
                  <a:lnTo>
                    <a:pt x="646" y="75"/>
                  </a:lnTo>
                  <a:lnTo>
                    <a:pt x="653" y="89"/>
                  </a:lnTo>
                  <a:lnTo>
                    <a:pt x="659" y="105"/>
                  </a:lnTo>
                  <a:lnTo>
                    <a:pt x="664" y="122"/>
                  </a:lnTo>
                  <a:lnTo>
                    <a:pt x="667" y="140"/>
                  </a:lnTo>
                  <a:lnTo>
                    <a:pt x="668" y="159"/>
                  </a:lnTo>
                  <a:lnTo>
                    <a:pt x="668" y="168"/>
                  </a:lnTo>
                  <a:lnTo>
                    <a:pt x="667" y="179"/>
                  </a:lnTo>
                  <a:lnTo>
                    <a:pt x="664" y="190"/>
                  </a:lnTo>
                  <a:lnTo>
                    <a:pt x="660" y="201"/>
                  </a:lnTo>
                  <a:lnTo>
                    <a:pt x="657" y="213"/>
                  </a:lnTo>
                  <a:lnTo>
                    <a:pt x="652" y="227"/>
                  </a:lnTo>
                  <a:lnTo>
                    <a:pt x="646" y="239"/>
                  </a:lnTo>
                  <a:lnTo>
                    <a:pt x="640" y="254"/>
                  </a:lnTo>
                  <a:lnTo>
                    <a:pt x="624" y="282"/>
                  </a:lnTo>
                  <a:lnTo>
                    <a:pt x="603" y="314"/>
                  </a:lnTo>
                  <a:lnTo>
                    <a:pt x="580" y="348"/>
                  </a:lnTo>
                  <a:lnTo>
                    <a:pt x="553" y="384"/>
                  </a:lnTo>
                  <a:lnTo>
                    <a:pt x="530" y="414"/>
                  </a:lnTo>
                  <a:lnTo>
                    <a:pt x="504" y="443"/>
                  </a:lnTo>
                  <a:lnTo>
                    <a:pt x="479" y="472"/>
                  </a:lnTo>
                  <a:lnTo>
                    <a:pt x="453" y="502"/>
                  </a:lnTo>
                  <a:lnTo>
                    <a:pt x="426" y="531"/>
                  </a:lnTo>
                  <a:lnTo>
                    <a:pt x="397" y="559"/>
                  </a:lnTo>
                  <a:lnTo>
                    <a:pt x="368" y="587"/>
                  </a:lnTo>
                  <a:lnTo>
                    <a:pt x="339" y="615"/>
                  </a:lnTo>
                  <a:lnTo>
                    <a:pt x="307" y="590"/>
                  </a:lnTo>
                  <a:lnTo>
                    <a:pt x="278" y="564"/>
                  </a:lnTo>
                  <a:lnTo>
                    <a:pt x="248" y="537"/>
                  </a:lnTo>
                  <a:lnTo>
                    <a:pt x="220" y="509"/>
                  </a:lnTo>
                  <a:lnTo>
                    <a:pt x="193" y="481"/>
                  </a:lnTo>
                  <a:lnTo>
                    <a:pt x="168" y="454"/>
                  </a:lnTo>
                  <a:lnTo>
                    <a:pt x="142" y="424"/>
                  </a:lnTo>
                  <a:lnTo>
                    <a:pt x="117" y="395"/>
                  </a:lnTo>
                  <a:lnTo>
                    <a:pt x="90" y="359"/>
                  </a:lnTo>
                  <a:lnTo>
                    <a:pt x="67" y="324"/>
                  </a:lnTo>
                  <a:lnTo>
                    <a:pt x="56" y="308"/>
                  </a:lnTo>
                  <a:lnTo>
                    <a:pt x="46" y="291"/>
                  </a:lnTo>
                  <a:lnTo>
                    <a:pt x="38" y="276"/>
                  </a:lnTo>
                  <a:lnTo>
                    <a:pt x="31" y="261"/>
                  </a:lnTo>
                  <a:lnTo>
                    <a:pt x="23" y="245"/>
                  </a:lnTo>
                  <a:lnTo>
                    <a:pt x="17" y="231"/>
                  </a:lnTo>
                  <a:lnTo>
                    <a:pt x="12" y="217"/>
                  </a:lnTo>
                  <a:lnTo>
                    <a:pt x="9" y="203"/>
                  </a:lnTo>
                  <a:lnTo>
                    <a:pt x="5" y="190"/>
                  </a:lnTo>
                  <a:lnTo>
                    <a:pt x="2" y="177"/>
                  </a:lnTo>
                  <a:lnTo>
                    <a:pt x="1" y="164"/>
                  </a:lnTo>
                  <a:lnTo>
                    <a:pt x="0" y="152"/>
                  </a:lnTo>
                  <a:lnTo>
                    <a:pt x="1" y="136"/>
                  </a:lnTo>
                  <a:lnTo>
                    <a:pt x="2" y="122"/>
                  </a:lnTo>
                  <a:lnTo>
                    <a:pt x="6" y="108"/>
                  </a:lnTo>
                  <a:lnTo>
                    <a:pt x="11" y="94"/>
                  </a:lnTo>
                  <a:lnTo>
                    <a:pt x="17" y="82"/>
                  </a:lnTo>
                  <a:lnTo>
                    <a:pt x="26" y="70"/>
                  </a:lnTo>
                  <a:lnTo>
                    <a:pt x="35" y="58"/>
                  </a:lnTo>
                  <a:lnTo>
                    <a:pt x="46" y="47"/>
                  </a:lnTo>
                  <a:lnTo>
                    <a:pt x="59" y="37"/>
                  </a:lnTo>
                  <a:lnTo>
                    <a:pt x="72" y="29"/>
                  </a:lnTo>
                  <a:lnTo>
                    <a:pt x="86" y="20"/>
                  </a:lnTo>
                  <a:lnTo>
                    <a:pt x="101" y="14"/>
                  </a:lnTo>
                  <a:lnTo>
                    <a:pt x="117" y="10"/>
                  </a:lnTo>
                  <a:lnTo>
                    <a:pt x="134" y="6"/>
                  </a:lnTo>
                  <a:lnTo>
                    <a:pt x="152" y="4"/>
                  </a:lnTo>
                  <a:lnTo>
                    <a:pt x="170" y="3"/>
                  </a:lnTo>
                  <a:lnTo>
                    <a:pt x="186" y="4"/>
                  </a:lnTo>
                  <a:lnTo>
                    <a:pt x="202" y="5"/>
                  </a:lnTo>
                  <a:lnTo>
                    <a:pt x="216" y="7"/>
                  </a:lnTo>
                  <a:lnTo>
                    <a:pt x="231" y="10"/>
                  </a:lnTo>
                  <a:lnTo>
                    <a:pt x="243" y="15"/>
                  </a:lnTo>
                  <a:lnTo>
                    <a:pt x="257" y="20"/>
                  </a:lnTo>
                  <a:lnTo>
                    <a:pt x="268" y="27"/>
                  </a:lnTo>
                  <a:lnTo>
                    <a:pt x="279" y="34"/>
                  </a:lnTo>
                  <a:lnTo>
                    <a:pt x="286" y="40"/>
                  </a:lnTo>
                  <a:lnTo>
                    <a:pt x="293" y="46"/>
                  </a:lnTo>
                  <a:lnTo>
                    <a:pt x="300" y="54"/>
                  </a:lnTo>
                  <a:lnTo>
                    <a:pt x="307" y="62"/>
                  </a:lnTo>
                  <a:lnTo>
                    <a:pt x="319" y="80"/>
                  </a:lnTo>
                  <a:lnTo>
                    <a:pt x="330" y="100"/>
                  </a:lnTo>
                  <a:lnTo>
                    <a:pt x="331" y="104"/>
                  </a:lnTo>
                  <a:lnTo>
                    <a:pt x="336" y="93"/>
                  </a:lnTo>
                  <a:lnTo>
                    <a:pt x="342" y="82"/>
                  </a:lnTo>
                  <a:lnTo>
                    <a:pt x="347" y="73"/>
                  </a:lnTo>
                  <a:lnTo>
                    <a:pt x="353" y="64"/>
                  </a:lnTo>
                  <a:lnTo>
                    <a:pt x="360" y="55"/>
                  </a:lnTo>
                  <a:lnTo>
                    <a:pt x="367" y="48"/>
                  </a:lnTo>
                  <a:lnTo>
                    <a:pt x="373" y="41"/>
                  </a:lnTo>
                  <a:lnTo>
                    <a:pt x="380" y="35"/>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3" name="Freeform 33"/>
            <p:cNvSpPr>
              <a:spLocks/>
            </p:cNvSpPr>
            <p:nvPr/>
          </p:nvSpPr>
          <p:spPr bwMode="auto">
            <a:xfrm>
              <a:off x="5010" y="1271"/>
              <a:ext cx="165" cy="126"/>
            </a:xfrm>
            <a:custGeom>
              <a:avLst/>
              <a:gdLst/>
              <a:ahLst/>
              <a:cxnLst>
                <a:cxn ang="0">
                  <a:pos x="324" y="121"/>
                </a:cxn>
                <a:cxn ang="0">
                  <a:pos x="339" y="79"/>
                </a:cxn>
                <a:cxn ang="0">
                  <a:pos x="350" y="63"/>
                </a:cxn>
                <a:cxn ang="0">
                  <a:pos x="361" y="49"/>
                </a:cxn>
                <a:cxn ang="0">
                  <a:pos x="380" y="32"/>
                </a:cxn>
                <a:cxn ang="0">
                  <a:pos x="404" y="19"/>
                </a:cxn>
                <a:cxn ang="0">
                  <a:pos x="431" y="9"/>
                </a:cxn>
                <a:cxn ang="0">
                  <a:pos x="461" y="2"/>
                </a:cxn>
                <a:cxn ang="0">
                  <a:pos x="498" y="0"/>
                </a:cxn>
                <a:cxn ang="0">
                  <a:pos x="532" y="3"/>
                </a:cxn>
                <a:cxn ang="0">
                  <a:pos x="564" y="13"/>
                </a:cxn>
                <a:cxn ang="0">
                  <a:pos x="593" y="27"/>
                </a:cxn>
                <a:cxn ang="0">
                  <a:pos x="618" y="47"/>
                </a:cxn>
                <a:cxn ang="0">
                  <a:pos x="637" y="69"/>
                </a:cxn>
                <a:cxn ang="0">
                  <a:pos x="651" y="95"/>
                </a:cxn>
                <a:cxn ang="0">
                  <a:pos x="659" y="124"/>
                </a:cxn>
                <a:cxn ang="0">
                  <a:pos x="663" y="148"/>
                </a:cxn>
                <a:cxn ang="0">
                  <a:pos x="663" y="175"/>
                </a:cxn>
                <a:cxn ang="0">
                  <a:pos x="659" y="204"/>
                </a:cxn>
                <a:cxn ang="0">
                  <a:pos x="653" y="235"/>
                </a:cxn>
                <a:cxn ang="0">
                  <a:pos x="630" y="303"/>
                </a:cxn>
                <a:cxn ang="0">
                  <a:pos x="594" y="380"/>
                </a:cxn>
                <a:cxn ang="0">
                  <a:pos x="558" y="445"/>
                </a:cxn>
                <a:cxn ang="0">
                  <a:pos x="517" y="508"/>
                </a:cxn>
                <a:cxn ang="0">
                  <a:pos x="473" y="570"/>
                </a:cxn>
                <a:cxn ang="0">
                  <a:pos x="423" y="630"/>
                </a:cxn>
                <a:cxn ang="0">
                  <a:pos x="354" y="582"/>
                </a:cxn>
                <a:cxn ang="0">
                  <a:pos x="287" y="534"/>
                </a:cxn>
                <a:cxn ang="0">
                  <a:pos x="224" y="485"/>
                </a:cxn>
                <a:cxn ang="0">
                  <a:pos x="164" y="434"/>
                </a:cxn>
                <a:cxn ang="0">
                  <a:pos x="100" y="372"/>
                </a:cxn>
                <a:cxn ang="0">
                  <a:pos x="51" y="318"/>
                </a:cxn>
                <a:cxn ang="0">
                  <a:pos x="33" y="293"/>
                </a:cxn>
                <a:cxn ang="0">
                  <a:pos x="20" y="269"/>
                </a:cxn>
                <a:cxn ang="0">
                  <a:pos x="10" y="248"/>
                </a:cxn>
                <a:cxn ang="0">
                  <a:pos x="4" y="228"/>
                </a:cxn>
                <a:cxn ang="0">
                  <a:pos x="0" y="191"/>
                </a:cxn>
                <a:cxn ang="0">
                  <a:pos x="4" y="158"/>
                </a:cxn>
                <a:cxn ang="0">
                  <a:pos x="15" y="128"/>
                </a:cxn>
                <a:cxn ang="0">
                  <a:pos x="33" y="101"/>
                </a:cxn>
                <a:cxn ang="0">
                  <a:pos x="55" y="80"/>
                </a:cxn>
                <a:cxn ang="0">
                  <a:pos x="81" y="65"/>
                </a:cxn>
                <a:cxn ang="0">
                  <a:pos x="111" y="54"/>
                </a:cxn>
                <a:cxn ang="0">
                  <a:pos x="146" y="45"/>
                </a:cxn>
                <a:cxn ang="0">
                  <a:pos x="179" y="43"/>
                </a:cxn>
                <a:cxn ang="0">
                  <a:pos x="209" y="45"/>
                </a:cxn>
                <a:cxn ang="0">
                  <a:pos x="236" y="53"/>
                </a:cxn>
                <a:cxn ang="0">
                  <a:pos x="261" y="64"/>
                </a:cxn>
                <a:cxn ang="0">
                  <a:pos x="278" y="75"/>
                </a:cxn>
                <a:cxn ang="0">
                  <a:pos x="294" y="89"/>
                </a:cxn>
                <a:cxn ang="0">
                  <a:pos x="324" y="126"/>
                </a:cxn>
              </a:cxnLst>
              <a:rect l="0" t="0" r="r" b="b"/>
              <a:pathLst>
                <a:path w="663" h="630">
                  <a:moveTo>
                    <a:pt x="324" y="126"/>
                  </a:moveTo>
                  <a:lnTo>
                    <a:pt x="324" y="121"/>
                  </a:lnTo>
                  <a:lnTo>
                    <a:pt x="330" y="99"/>
                  </a:lnTo>
                  <a:lnTo>
                    <a:pt x="339" y="79"/>
                  </a:lnTo>
                  <a:lnTo>
                    <a:pt x="344" y="71"/>
                  </a:lnTo>
                  <a:lnTo>
                    <a:pt x="350" y="63"/>
                  </a:lnTo>
                  <a:lnTo>
                    <a:pt x="355" y="56"/>
                  </a:lnTo>
                  <a:lnTo>
                    <a:pt x="361" y="49"/>
                  </a:lnTo>
                  <a:lnTo>
                    <a:pt x="371" y="40"/>
                  </a:lnTo>
                  <a:lnTo>
                    <a:pt x="380" y="32"/>
                  </a:lnTo>
                  <a:lnTo>
                    <a:pt x="391" y="25"/>
                  </a:lnTo>
                  <a:lnTo>
                    <a:pt x="404" y="19"/>
                  </a:lnTo>
                  <a:lnTo>
                    <a:pt x="416" y="13"/>
                  </a:lnTo>
                  <a:lnTo>
                    <a:pt x="431" y="9"/>
                  </a:lnTo>
                  <a:lnTo>
                    <a:pt x="445" y="5"/>
                  </a:lnTo>
                  <a:lnTo>
                    <a:pt x="461" y="2"/>
                  </a:lnTo>
                  <a:lnTo>
                    <a:pt x="480" y="0"/>
                  </a:lnTo>
                  <a:lnTo>
                    <a:pt x="498" y="0"/>
                  </a:lnTo>
                  <a:lnTo>
                    <a:pt x="515" y="1"/>
                  </a:lnTo>
                  <a:lnTo>
                    <a:pt x="532" y="3"/>
                  </a:lnTo>
                  <a:lnTo>
                    <a:pt x="548" y="8"/>
                  </a:lnTo>
                  <a:lnTo>
                    <a:pt x="564" y="13"/>
                  </a:lnTo>
                  <a:lnTo>
                    <a:pt x="579" y="19"/>
                  </a:lnTo>
                  <a:lnTo>
                    <a:pt x="593" y="27"/>
                  </a:lnTo>
                  <a:lnTo>
                    <a:pt x="605" y="36"/>
                  </a:lnTo>
                  <a:lnTo>
                    <a:pt x="618" y="47"/>
                  </a:lnTo>
                  <a:lnTo>
                    <a:pt x="628" y="57"/>
                  </a:lnTo>
                  <a:lnTo>
                    <a:pt x="637" y="69"/>
                  </a:lnTo>
                  <a:lnTo>
                    <a:pt x="645" y="81"/>
                  </a:lnTo>
                  <a:lnTo>
                    <a:pt x="651" y="95"/>
                  </a:lnTo>
                  <a:lnTo>
                    <a:pt x="656" y="108"/>
                  </a:lnTo>
                  <a:lnTo>
                    <a:pt x="659" y="124"/>
                  </a:lnTo>
                  <a:lnTo>
                    <a:pt x="662" y="136"/>
                  </a:lnTo>
                  <a:lnTo>
                    <a:pt x="663" y="148"/>
                  </a:lnTo>
                  <a:lnTo>
                    <a:pt x="663" y="161"/>
                  </a:lnTo>
                  <a:lnTo>
                    <a:pt x="663" y="175"/>
                  </a:lnTo>
                  <a:lnTo>
                    <a:pt x="662" y="189"/>
                  </a:lnTo>
                  <a:lnTo>
                    <a:pt x="659" y="204"/>
                  </a:lnTo>
                  <a:lnTo>
                    <a:pt x="657" y="219"/>
                  </a:lnTo>
                  <a:lnTo>
                    <a:pt x="653" y="235"/>
                  </a:lnTo>
                  <a:lnTo>
                    <a:pt x="643" y="268"/>
                  </a:lnTo>
                  <a:lnTo>
                    <a:pt x="630" y="303"/>
                  </a:lnTo>
                  <a:lnTo>
                    <a:pt x="614" y="341"/>
                  </a:lnTo>
                  <a:lnTo>
                    <a:pt x="594" y="380"/>
                  </a:lnTo>
                  <a:lnTo>
                    <a:pt x="577" y="413"/>
                  </a:lnTo>
                  <a:lnTo>
                    <a:pt x="558" y="445"/>
                  </a:lnTo>
                  <a:lnTo>
                    <a:pt x="538" y="477"/>
                  </a:lnTo>
                  <a:lnTo>
                    <a:pt x="517" y="508"/>
                  </a:lnTo>
                  <a:lnTo>
                    <a:pt x="495" y="539"/>
                  </a:lnTo>
                  <a:lnTo>
                    <a:pt x="473" y="570"/>
                  </a:lnTo>
                  <a:lnTo>
                    <a:pt x="449" y="600"/>
                  </a:lnTo>
                  <a:lnTo>
                    <a:pt x="423" y="630"/>
                  </a:lnTo>
                  <a:lnTo>
                    <a:pt x="389" y="606"/>
                  </a:lnTo>
                  <a:lnTo>
                    <a:pt x="354" y="582"/>
                  </a:lnTo>
                  <a:lnTo>
                    <a:pt x="320" y="559"/>
                  </a:lnTo>
                  <a:lnTo>
                    <a:pt x="287" y="534"/>
                  </a:lnTo>
                  <a:lnTo>
                    <a:pt x="256" y="509"/>
                  </a:lnTo>
                  <a:lnTo>
                    <a:pt x="224" y="485"/>
                  </a:lnTo>
                  <a:lnTo>
                    <a:pt x="193" y="459"/>
                  </a:lnTo>
                  <a:lnTo>
                    <a:pt x="164" y="434"/>
                  </a:lnTo>
                  <a:lnTo>
                    <a:pt x="130" y="402"/>
                  </a:lnTo>
                  <a:lnTo>
                    <a:pt x="100" y="372"/>
                  </a:lnTo>
                  <a:lnTo>
                    <a:pt x="73" y="344"/>
                  </a:lnTo>
                  <a:lnTo>
                    <a:pt x="51" y="318"/>
                  </a:lnTo>
                  <a:lnTo>
                    <a:pt x="42" y="305"/>
                  </a:lnTo>
                  <a:lnTo>
                    <a:pt x="33" y="293"/>
                  </a:lnTo>
                  <a:lnTo>
                    <a:pt x="26" y="281"/>
                  </a:lnTo>
                  <a:lnTo>
                    <a:pt x="20" y="269"/>
                  </a:lnTo>
                  <a:lnTo>
                    <a:pt x="15" y="259"/>
                  </a:lnTo>
                  <a:lnTo>
                    <a:pt x="10" y="248"/>
                  </a:lnTo>
                  <a:lnTo>
                    <a:pt x="6" y="238"/>
                  </a:lnTo>
                  <a:lnTo>
                    <a:pt x="4" y="228"/>
                  </a:lnTo>
                  <a:lnTo>
                    <a:pt x="1" y="210"/>
                  </a:lnTo>
                  <a:lnTo>
                    <a:pt x="0" y="191"/>
                  </a:lnTo>
                  <a:lnTo>
                    <a:pt x="1" y="174"/>
                  </a:lnTo>
                  <a:lnTo>
                    <a:pt x="4" y="158"/>
                  </a:lnTo>
                  <a:lnTo>
                    <a:pt x="9" y="143"/>
                  </a:lnTo>
                  <a:lnTo>
                    <a:pt x="15" y="128"/>
                  </a:lnTo>
                  <a:lnTo>
                    <a:pt x="23" y="114"/>
                  </a:lnTo>
                  <a:lnTo>
                    <a:pt x="33" y="101"/>
                  </a:lnTo>
                  <a:lnTo>
                    <a:pt x="43" y="91"/>
                  </a:lnTo>
                  <a:lnTo>
                    <a:pt x="55" y="80"/>
                  </a:lnTo>
                  <a:lnTo>
                    <a:pt x="67" y="72"/>
                  </a:lnTo>
                  <a:lnTo>
                    <a:pt x="81" y="65"/>
                  </a:lnTo>
                  <a:lnTo>
                    <a:pt x="95" y="59"/>
                  </a:lnTo>
                  <a:lnTo>
                    <a:pt x="111" y="54"/>
                  </a:lnTo>
                  <a:lnTo>
                    <a:pt x="128" y="49"/>
                  </a:lnTo>
                  <a:lnTo>
                    <a:pt x="146" y="45"/>
                  </a:lnTo>
                  <a:lnTo>
                    <a:pt x="163" y="44"/>
                  </a:lnTo>
                  <a:lnTo>
                    <a:pt x="179" y="43"/>
                  </a:lnTo>
                  <a:lnTo>
                    <a:pt x="193" y="44"/>
                  </a:lnTo>
                  <a:lnTo>
                    <a:pt x="209" y="45"/>
                  </a:lnTo>
                  <a:lnTo>
                    <a:pt x="223" y="49"/>
                  </a:lnTo>
                  <a:lnTo>
                    <a:pt x="236" y="53"/>
                  </a:lnTo>
                  <a:lnTo>
                    <a:pt x="248" y="58"/>
                  </a:lnTo>
                  <a:lnTo>
                    <a:pt x="261" y="64"/>
                  </a:lnTo>
                  <a:lnTo>
                    <a:pt x="269" y="69"/>
                  </a:lnTo>
                  <a:lnTo>
                    <a:pt x="278" y="75"/>
                  </a:lnTo>
                  <a:lnTo>
                    <a:pt x="285" y="81"/>
                  </a:lnTo>
                  <a:lnTo>
                    <a:pt x="294" y="89"/>
                  </a:lnTo>
                  <a:lnTo>
                    <a:pt x="308" y="106"/>
                  </a:lnTo>
                  <a:lnTo>
                    <a:pt x="324" y="126"/>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4" name="Freeform 34"/>
            <p:cNvSpPr>
              <a:spLocks/>
            </p:cNvSpPr>
            <p:nvPr/>
          </p:nvSpPr>
          <p:spPr bwMode="auto">
            <a:xfrm>
              <a:off x="5068" y="2196"/>
              <a:ext cx="167" cy="123"/>
            </a:xfrm>
            <a:custGeom>
              <a:avLst/>
              <a:gdLst/>
              <a:ahLst/>
              <a:cxnLst>
                <a:cxn ang="0">
                  <a:pos x="337" y="100"/>
                </a:cxn>
                <a:cxn ang="0">
                  <a:pos x="362" y="62"/>
                </a:cxn>
                <a:cxn ang="0">
                  <a:pos x="375" y="46"/>
                </a:cxn>
                <a:cxn ang="0">
                  <a:pos x="389" y="34"/>
                </a:cxn>
                <a:cxn ang="0">
                  <a:pos x="412" y="20"/>
                </a:cxn>
                <a:cxn ang="0">
                  <a:pos x="438" y="10"/>
                </a:cxn>
                <a:cxn ang="0">
                  <a:pos x="466" y="5"/>
                </a:cxn>
                <a:cxn ang="0">
                  <a:pos x="498" y="3"/>
                </a:cxn>
                <a:cxn ang="0">
                  <a:pos x="534" y="6"/>
                </a:cxn>
                <a:cxn ang="0">
                  <a:pos x="566" y="14"/>
                </a:cxn>
                <a:cxn ang="0">
                  <a:pos x="596" y="29"/>
                </a:cxn>
                <a:cxn ang="0">
                  <a:pos x="622" y="47"/>
                </a:cxn>
                <a:cxn ang="0">
                  <a:pos x="642" y="70"/>
                </a:cxn>
                <a:cxn ang="0">
                  <a:pos x="657" y="94"/>
                </a:cxn>
                <a:cxn ang="0">
                  <a:pos x="665" y="122"/>
                </a:cxn>
                <a:cxn ang="0">
                  <a:pos x="668" y="152"/>
                </a:cxn>
                <a:cxn ang="0">
                  <a:pos x="665" y="177"/>
                </a:cxn>
                <a:cxn ang="0">
                  <a:pos x="660" y="203"/>
                </a:cxn>
                <a:cxn ang="0">
                  <a:pos x="651" y="231"/>
                </a:cxn>
                <a:cxn ang="0">
                  <a:pos x="637" y="261"/>
                </a:cxn>
                <a:cxn ang="0">
                  <a:pos x="602" y="324"/>
                </a:cxn>
                <a:cxn ang="0">
                  <a:pos x="550" y="395"/>
                </a:cxn>
                <a:cxn ang="0">
                  <a:pos x="501" y="454"/>
                </a:cxn>
                <a:cxn ang="0">
                  <a:pos x="448" y="509"/>
                </a:cxn>
                <a:cxn ang="0">
                  <a:pos x="390" y="564"/>
                </a:cxn>
                <a:cxn ang="0">
                  <a:pos x="330" y="615"/>
                </a:cxn>
                <a:cxn ang="0">
                  <a:pos x="270" y="559"/>
                </a:cxn>
                <a:cxn ang="0">
                  <a:pos x="215" y="502"/>
                </a:cxn>
                <a:cxn ang="0">
                  <a:pos x="164" y="443"/>
                </a:cxn>
                <a:cxn ang="0">
                  <a:pos x="115" y="384"/>
                </a:cxn>
                <a:cxn ang="0">
                  <a:pos x="65" y="314"/>
                </a:cxn>
                <a:cxn ang="0">
                  <a:pos x="28" y="254"/>
                </a:cxn>
                <a:cxn ang="0">
                  <a:pos x="16" y="227"/>
                </a:cxn>
                <a:cxn ang="0">
                  <a:pos x="7" y="201"/>
                </a:cxn>
                <a:cxn ang="0">
                  <a:pos x="2" y="179"/>
                </a:cxn>
                <a:cxn ang="0">
                  <a:pos x="0" y="159"/>
                </a:cxn>
                <a:cxn ang="0">
                  <a:pos x="5" y="122"/>
                </a:cxn>
                <a:cxn ang="0">
                  <a:pos x="15" y="89"/>
                </a:cxn>
                <a:cxn ang="0">
                  <a:pos x="32" y="62"/>
                </a:cxn>
                <a:cxn ang="0">
                  <a:pos x="55" y="38"/>
                </a:cxn>
                <a:cxn ang="0">
                  <a:pos x="81" y="20"/>
                </a:cxn>
                <a:cxn ang="0">
                  <a:pos x="110" y="9"/>
                </a:cxn>
                <a:cxn ang="0">
                  <a:pos x="143" y="2"/>
                </a:cxn>
                <a:cxn ang="0">
                  <a:pos x="178" y="0"/>
                </a:cxn>
                <a:cxn ang="0">
                  <a:pos x="210" y="2"/>
                </a:cxn>
                <a:cxn ang="0">
                  <a:pos x="240" y="9"/>
                </a:cxn>
                <a:cxn ang="0">
                  <a:pos x="265" y="19"/>
                </a:cxn>
                <a:cxn ang="0">
                  <a:pos x="287" y="35"/>
                </a:cxn>
                <a:cxn ang="0">
                  <a:pos x="302" y="48"/>
                </a:cxn>
                <a:cxn ang="0">
                  <a:pos x="314" y="64"/>
                </a:cxn>
                <a:cxn ang="0">
                  <a:pos x="336" y="104"/>
                </a:cxn>
              </a:cxnLst>
              <a:rect l="0" t="0" r="r" b="b"/>
              <a:pathLst>
                <a:path w="668" h="615">
                  <a:moveTo>
                    <a:pt x="336" y="104"/>
                  </a:moveTo>
                  <a:lnTo>
                    <a:pt x="337" y="100"/>
                  </a:lnTo>
                  <a:lnTo>
                    <a:pt x="348" y="80"/>
                  </a:lnTo>
                  <a:lnTo>
                    <a:pt x="362" y="62"/>
                  </a:lnTo>
                  <a:lnTo>
                    <a:pt x="368" y="54"/>
                  </a:lnTo>
                  <a:lnTo>
                    <a:pt x="375" y="46"/>
                  </a:lnTo>
                  <a:lnTo>
                    <a:pt x="381" y="40"/>
                  </a:lnTo>
                  <a:lnTo>
                    <a:pt x="389" y="34"/>
                  </a:lnTo>
                  <a:lnTo>
                    <a:pt x="400" y="27"/>
                  </a:lnTo>
                  <a:lnTo>
                    <a:pt x="412" y="20"/>
                  </a:lnTo>
                  <a:lnTo>
                    <a:pt x="424" y="15"/>
                  </a:lnTo>
                  <a:lnTo>
                    <a:pt x="438" y="10"/>
                  </a:lnTo>
                  <a:lnTo>
                    <a:pt x="451" y="7"/>
                  </a:lnTo>
                  <a:lnTo>
                    <a:pt x="466" y="5"/>
                  </a:lnTo>
                  <a:lnTo>
                    <a:pt x="482" y="4"/>
                  </a:lnTo>
                  <a:lnTo>
                    <a:pt x="498" y="3"/>
                  </a:lnTo>
                  <a:lnTo>
                    <a:pt x="516" y="4"/>
                  </a:lnTo>
                  <a:lnTo>
                    <a:pt x="534" y="6"/>
                  </a:lnTo>
                  <a:lnTo>
                    <a:pt x="550" y="10"/>
                  </a:lnTo>
                  <a:lnTo>
                    <a:pt x="566" y="14"/>
                  </a:lnTo>
                  <a:lnTo>
                    <a:pt x="582" y="20"/>
                  </a:lnTo>
                  <a:lnTo>
                    <a:pt x="596" y="29"/>
                  </a:lnTo>
                  <a:lnTo>
                    <a:pt x="609" y="37"/>
                  </a:lnTo>
                  <a:lnTo>
                    <a:pt x="622" y="47"/>
                  </a:lnTo>
                  <a:lnTo>
                    <a:pt x="633" y="58"/>
                  </a:lnTo>
                  <a:lnTo>
                    <a:pt x="642" y="70"/>
                  </a:lnTo>
                  <a:lnTo>
                    <a:pt x="651" y="82"/>
                  </a:lnTo>
                  <a:lnTo>
                    <a:pt x="657" y="94"/>
                  </a:lnTo>
                  <a:lnTo>
                    <a:pt x="662" y="108"/>
                  </a:lnTo>
                  <a:lnTo>
                    <a:pt x="665" y="122"/>
                  </a:lnTo>
                  <a:lnTo>
                    <a:pt x="668" y="136"/>
                  </a:lnTo>
                  <a:lnTo>
                    <a:pt x="668" y="152"/>
                  </a:lnTo>
                  <a:lnTo>
                    <a:pt x="668" y="164"/>
                  </a:lnTo>
                  <a:lnTo>
                    <a:pt x="665" y="177"/>
                  </a:lnTo>
                  <a:lnTo>
                    <a:pt x="663" y="190"/>
                  </a:lnTo>
                  <a:lnTo>
                    <a:pt x="660" y="203"/>
                  </a:lnTo>
                  <a:lnTo>
                    <a:pt x="655" y="217"/>
                  </a:lnTo>
                  <a:lnTo>
                    <a:pt x="651" y="231"/>
                  </a:lnTo>
                  <a:lnTo>
                    <a:pt x="644" y="245"/>
                  </a:lnTo>
                  <a:lnTo>
                    <a:pt x="637" y="261"/>
                  </a:lnTo>
                  <a:lnTo>
                    <a:pt x="621" y="291"/>
                  </a:lnTo>
                  <a:lnTo>
                    <a:pt x="602" y="324"/>
                  </a:lnTo>
                  <a:lnTo>
                    <a:pt x="577" y="359"/>
                  </a:lnTo>
                  <a:lnTo>
                    <a:pt x="550" y="395"/>
                  </a:lnTo>
                  <a:lnTo>
                    <a:pt x="526" y="424"/>
                  </a:lnTo>
                  <a:lnTo>
                    <a:pt x="501" y="454"/>
                  </a:lnTo>
                  <a:lnTo>
                    <a:pt x="474" y="481"/>
                  </a:lnTo>
                  <a:lnTo>
                    <a:pt x="448" y="509"/>
                  </a:lnTo>
                  <a:lnTo>
                    <a:pt x="419" y="537"/>
                  </a:lnTo>
                  <a:lnTo>
                    <a:pt x="390" y="564"/>
                  </a:lnTo>
                  <a:lnTo>
                    <a:pt x="361" y="590"/>
                  </a:lnTo>
                  <a:lnTo>
                    <a:pt x="330" y="615"/>
                  </a:lnTo>
                  <a:lnTo>
                    <a:pt x="300" y="587"/>
                  </a:lnTo>
                  <a:lnTo>
                    <a:pt x="270" y="559"/>
                  </a:lnTo>
                  <a:lnTo>
                    <a:pt x="242" y="531"/>
                  </a:lnTo>
                  <a:lnTo>
                    <a:pt x="215" y="502"/>
                  </a:lnTo>
                  <a:lnTo>
                    <a:pt x="189" y="472"/>
                  </a:lnTo>
                  <a:lnTo>
                    <a:pt x="164" y="443"/>
                  </a:lnTo>
                  <a:lnTo>
                    <a:pt x="139" y="414"/>
                  </a:lnTo>
                  <a:lnTo>
                    <a:pt x="115" y="384"/>
                  </a:lnTo>
                  <a:lnTo>
                    <a:pt x="88" y="348"/>
                  </a:lnTo>
                  <a:lnTo>
                    <a:pt x="65" y="314"/>
                  </a:lnTo>
                  <a:lnTo>
                    <a:pt x="45" y="282"/>
                  </a:lnTo>
                  <a:lnTo>
                    <a:pt x="28" y="254"/>
                  </a:lnTo>
                  <a:lnTo>
                    <a:pt x="22" y="239"/>
                  </a:lnTo>
                  <a:lnTo>
                    <a:pt x="16" y="227"/>
                  </a:lnTo>
                  <a:lnTo>
                    <a:pt x="11" y="213"/>
                  </a:lnTo>
                  <a:lnTo>
                    <a:pt x="7" y="201"/>
                  </a:lnTo>
                  <a:lnTo>
                    <a:pt x="4" y="190"/>
                  </a:lnTo>
                  <a:lnTo>
                    <a:pt x="2" y="179"/>
                  </a:lnTo>
                  <a:lnTo>
                    <a:pt x="1" y="168"/>
                  </a:lnTo>
                  <a:lnTo>
                    <a:pt x="0" y="159"/>
                  </a:lnTo>
                  <a:lnTo>
                    <a:pt x="1" y="140"/>
                  </a:lnTo>
                  <a:lnTo>
                    <a:pt x="5" y="122"/>
                  </a:lnTo>
                  <a:lnTo>
                    <a:pt x="8" y="105"/>
                  </a:lnTo>
                  <a:lnTo>
                    <a:pt x="15" y="89"/>
                  </a:lnTo>
                  <a:lnTo>
                    <a:pt x="22" y="75"/>
                  </a:lnTo>
                  <a:lnTo>
                    <a:pt x="32" y="62"/>
                  </a:lnTo>
                  <a:lnTo>
                    <a:pt x="43" y="49"/>
                  </a:lnTo>
                  <a:lnTo>
                    <a:pt x="55" y="38"/>
                  </a:lnTo>
                  <a:lnTo>
                    <a:pt x="68" y="29"/>
                  </a:lnTo>
                  <a:lnTo>
                    <a:pt x="81" y="20"/>
                  </a:lnTo>
                  <a:lnTo>
                    <a:pt x="95" y="14"/>
                  </a:lnTo>
                  <a:lnTo>
                    <a:pt x="110" y="9"/>
                  </a:lnTo>
                  <a:lnTo>
                    <a:pt x="126" y="5"/>
                  </a:lnTo>
                  <a:lnTo>
                    <a:pt x="143" y="2"/>
                  </a:lnTo>
                  <a:lnTo>
                    <a:pt x="160" y="0"/>
                  </a:lnTo>
                  <a:lnTo>
                    <a:pt x="178" y="0"/>
                  </a:lnTo>
                  <a:lnTo>
                    <a:pt x="196" y="1"/>
                  </a:lnTo>
                  <a:lnTo>
                    <a:pt x="210" y="2"/>
                  </a:lnTo>
                  <a:lnTo>
                    <a:pt x="226" y="5"/>
                  </a:lnTo>
                  <a:lnTo>
                    <a:pt x="240" y="9"/>
                  </a:lnTo>
                  <a:lnTo>
                    <a:pt x="253" y="14"/>
                  </a:lnTo>
                  <a:lnTo>
                    <a:pt x="265" y="19"/>
                  </a:lnTo>
                  <a:lnTo>
                    <a:pt x="276" y="27"/>
                  </a:lnTo>
                  <a:lnTo>
                    <a:pt x="287" y="35"/>
                  </a:lnTo>
                  <a:lnTo>
                    <a:pt x="295" y="41"/>
                  </a:lnTo>
                  <a:lnTo>
                    <a:pt x="302" y="48"/>
                  </a:lnTo>
                  <a:lnTo>
                    <a:pt x="308" y="55"/>
                  </a:lnTo>
                  <a:lnTo>
                    <a:pt x="314" y="64"/>
                  </a:lnTo>
                  <a:lnTo>
                    <a:pt x="326" y="82"/>
                  </a:lnTo>
                  <a:lnTo>
                    <a:pt x="336" y="104"/>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5" name="Freeform 35"/>
            <p:cNvSpPr>
              <a:spLocks/>
            </p:cNvSpPr>
            <p:nvPr/>
          </p:nvSpPr>
          <p:spPr bwMode="auto">
            <a:xfrm>
              <a:off x="4835" y="3139"/>
              <a:ext cx="164" cy="126"/>
            </a:xfrm>
            <a:custGeom>
              <a:avLst/>
              <a:gdLst/>
              <a:ahLst/>
              <a:cxnLst>
                <a:cxn ang="0">
                  <a:pos x="353" y="146"/>
                </a:cxn>
                <a:cxn ang="0">
                  <a:pos x="389" y="116"/>
                </a:cxn>
                <a:cxn ang="0">
                  <a:pos x="408" y="105"/>
                </a:cxn>
                <a:cxn ang="0">
                  <a:pos x="426" y="96"/>
                </a:cxn>
                <a:cxn ang="0">
                  <a:pos x="453" y="89"/>
                </a:cxn>
                <a:cxn ang="0">
                  <a:pos x="481" y="87"/>
                </a:cxn>
                <a:cxn ang="0">
                  <a:pos x="510" y="89"/>
                </a:cxn>
                <a:cxn ang="0">
                  <a:pos x="541" y="96"/>
                </a:cxn>
                <a:cxn ang="0">
                  <a:pos x="574" y="109"/>
                </a:cxn>
                <a:cxn ang="0">
                  <a:pos x="602" y="125"/>
                </a:cxn>
                <a:cxn ang="0">
                  <a:pos x="625" y="146"/>
                </a:cxn>
                <a:cxn ang="0">
                  <a:pos x="643" y="170"/>
                </a:cxn>
                <a:cxn ang="0">
                  <a:pos x="654" y="197"/>
                </a:cxn>
                <a:cxn ang="0">
                  <a:pos x="658" y="225"/>
                </a:cxn>
                <a:cxn ang="0">
                  <a:pos x="656" y="252"/>
                </a:cxn>
                <a:cxn ang="0">
                  <a:pos x="647" y="281"/>
                </a:cxn>
                <a:cxn ang="0">
                  <a:pos x="635" y="305"/>
                </a:cxn>
                <a:cxn ang="0">
                  <a:pos x="621" y="328"/>
                </a:cxn>
                <a:cxn ang="0">
                  <a:pos x="601" y="352"/>
                </a:cxn>
                <a:cxn ang="0">
                  <a:pos x="578" y="377"/>
                </a:cxn>
                <a:cxn ang="0">
                  <a:pos x="519" y="428"/>
                </a:cxn>
                <a:cxn ang="0">
                  <a:pos x="444" y="481"/>
                </a:cxn>
                <a:cxn ang="0">
                  <a:pos x="376" y="524"/>
                </a:cxn>
                <a:cxn ang="0">
                  <a:pos x="305" y="563"/>
                </a:cxn>
                <a:cxn ang="0">
                  <a:pos x="230" y="600"/>
                </a:cxn>
                <a:cxn ang="0">
                  <a:pos x="153" y="633"/>
                </a:cxn>
                <a:cxn ang="0">
                  <a:pos x="118" y="565"/>
                </a:cxn>
                <a:cxn ang="0">
                  <a:pos x="87" y="496"/>
                </a:cxn>
                <a:cxn ang="0">
                  <a:pos x="59" y="426"/>
                </a:cxn>
                <a:cxn ang="0">
                  <a:pos x="36" y="357"/>
                </a:cxn>
                <a:cxn ang="0">
                  <a:pos x="14" y="278"/>
                </a:cxn>
                <a:cxn ang="0">
                  <a:pos x="2" y="210"/>
                </a:cxn>
                <a:cxn ang="0">
                  <a:pos x="0" y="182"/>
                </a:cxn>
                <a:cxn ang="0">
                  <a:pos x="0" y="156"/>
                </a:cxn>
                <a:cxn ang="0">
                  <a:pos x="4" y="132"/>
                </a:cxn>
                <a:cxn ang="0">
                  <a:pos x="10" y="113"/>
                </a:cxn>
                <a:cxn ang="0">
                  <a:pos x="29" y="79"/>
                </a:cxn>
                <a:cxn ang="0">
                  <a:pos x="49" y="51"/>
                </a:cxn>
                <a:cxn ang="0">
                  <a:pos x="76" y="29"/>
                </a:cxn>
                <a:cxn ang="0">
                  <a:pos x="108" y="12"/>
                </a:cxn>
                <a:cxn ang="0">
                  <a:pos x="139" y="3"/>
                </a:cxn>
                <a:cxn ang="0">
                  <a:pos x="170" y="0"/>
                </a:cxn>
                <a:cxn ang="0">
                  <a:pos x="203" y="2"/>
                </a:cxn>
                <a:cxn ang="0">
                  <a:pos x="239" y="9"/>
                </a:cxn>
                <a:cxn ang="0">
                  <a:pos x="268" y="19"/>
                </a:cxn>
                <a:cxn ang="0">
                  <a:pos x="294" y="34"/>
                </a:cxn>
                <a:cxn ang="0">
                  <a:pos x="314" y="50"/>
                </a:cxn>
                <a:cxn ang="0">
                  <a:pos x="329" y="71"/>
                </a:cxn>
                <a:cxn ang="0">
                  <a:pos x="338" y="87"/>
                </a:cxn>
                <a:cxn ang="0">
                  <a:pos x="344" y="106"/>
                </a:cxn>
                <a:cxn ang="0">
                  <a:pos x="350" y="150"/>
                </a:cxn>
              </a:cxnLst>
              <a:rect l="0" t="0" r="r" b="b"/>
              <a:pathLst>
                <a:path w="658" h="633">
                  <a:moveTo>
                    <a:pt x="350" y="150"/>
                  </a:moveTo>
                  <a:lnTo>
                    <a:pt x="353" y="146"/>
                  </a:lnTo>
                  <a:lnTo>
                    <a:pt x="371" y="129"/>
                  </a:lnTo>
                  <a:lnTo>
                    <a:pt x="389" y="116"/>
                  </a:lnTo>
                  <a:lnTo>
                    <a:pt x="399" y="110"/>
                  </a:lnTo>
                  <a:lnTo>
                    <a:pt x="408" y="105"/>
                  </a:lnTo>
                  <a:lnTo>
                    <a:pt x="417" y="101"/>
                  </a:lnTo>
                  <a:lnTo>
                    <a:pt x="426" y="96"/>
                  </a:lnTo>
                  <a:lnTo>
                    <a:pt x="439" y="92"/>
                  </a:lnTo>
                  <a:lnTo>
                    <a:pt x="453" y="89"/>
                  </a:lnTo>
                  <a:lnTo>
                    <a:pt x="466" y="88"/>
                  </a:lnTo>
                  <a:lnTo>
                    <a:pt x="481" y="87"/>
                  </a:lnTo>
                  <a:lnTo>
                    <a:pt x="495" y="87"/>
                  </a:lnTo>
                  <a:lnTo>
                    <a:pt x="510" y="89"/>
                  </a:lnTo>
                  <a:lnTo>
                    <a:pt x="525" y="92"/>
                  </a:lnTo>
                  <a:lnTo>
                    <a:pt x="541" y="96"/>
                  </a:lnTo>
                  <a:lnTo>
                    <a:pt x="558" y="102"/>
                  </a:lnTo>
                  <a:lnTo>
                    <a:pt x="574" y="109"/>
                  </a:lnTo>
                  <a:lnTo>
                    <a:pt x="589" y="116"/>
                  </a:lnTo>
                  <a:lnTo>
                    <a:pt x="602" y="125"/>
                  </a:lnTo>
                  <a:lnTo>
                    <a:pt x="614" y="134"/>
                  </a:lnTo>
                  <a:lnTo>
                    <a:pt x="625" y="146"/>
                  </a:lnTo>
                  <a:lnTo>
                    <a:pt x="634" y="157"/>
                  </a:lnTo>
                  <a:lnTo>
                    <a:pt x="643" y="170"/>
                  </a:lnTo>
                  <a:lnTo>
                    <a:pt x="649" y="184"/>
                  </a:lnTo>
                  <a:lnTo>
                    <a:pt x="654" y="197"/>
                  </a:lnTo>
                  <a:lnTo>
                    <a:pt x="656" y="210"/>
                  </a:lnTo>
                  <a:lnTo>
                    <a:pt x="658" y="225"/>
                  </a:lnTo>
                  <a:lnTo>
                    <a:pt x="657" y="238"/>
                  </a:lnTo>
                  <a:lnTo>
                    <a:pt x="656" y="252"/>
                  </a:lnTo>
                  <a:lnTo>
                    <a:pt x="652" y="267"/>
                  </a:lnTo>
                  <a:lnTo>
                    <a:pt x="647" y="281"/>
                  </a:lnTo>
                  <a:lnTo>
                    <a:pt x="641" y="292"/>
                  </a:lnTo>
                  <a:lnTo>
                    <a:pt x="635" y="305"/>
                  </a:lnTo>
                  <a:lnTo>
                    <a:pt x="629" y="316"/>
                  </a:lnTo>
                  <a:lnTo>
                    <a:pt x="621" y="328"/>
                  </a:lnTo>
                  <a:lnTo>
                    <a:pt x="611" y="341"/>
                  </a:lnTo>
                  <a:lnTo>
                    <a:pt x="601" y="352"/>
                  </a:lnTo>
                  <a:lnTo>
                    <a:pt x="590" y="364"/>
                  </a:lnTo>
                  <a:lnTo>
                    <a:pt x="578" y="377"/>
                  </a:lnTo>
                  <a:lnTo>
                    <a:pt x="551" y="402"/>
                  </a:lnTo>
                  <a:lnTo>
                    <a:pt x="519" y="428"/>
                  </a:lnTo>
                  <a:lnTo>
                    <a:pt x="484" y="455"/>
                  </a:lnTo>
                  <a:lnTo>
                    <a:pt x="444" y="481"/>
                  </a:lnTo>
                  <a:lnTo>
                    <a:pt x="411" y="503"/>
                  </a:lnTo>
                  <a:lnTo>
                    <a:pt x="376" y="524"/>
                  </a:lnTo>
                  <a:lnTo>
                    <a:pt x="340" y="544"/>
                  </a:lnTo>
                  <a:lnTo>
                    <a:pt x="305" y="563"/>
                  </a:lnTo>
                  <a:lnTo>
                    <a:pt x="268" y="582"/>
                  </a:lnTo>
                  <a:lnTo>
                    <a:pt x="230" y="600"/>
                  </a:lnTo>
                  <a:lnTo>
                    <a:pt x="192" y="617"/>
                  </a:lnTo>
                  <a:lnTo>
                    <a:pt x="153" y="633"/>
                  </a:lnTo>
                  <a:lnTo>
                    <a:pt x="135" y="598"/>
                  </a:lnTo>
                  <a:lnTo>
                    <a:pt x="118" y="565"/>
                  </a:lnTo>
                  <a:lnTo>
                    <a:pt x="102" y="530"/>
                  </a:lnTo>
                  <a:lnTo>
                    <a:pt x="87" y="496"/>
                  </a:lnTo>
                  <a:lnTo>
                    <a:pt x="73" y="461"/>
                  </a:lnTo>
                  <a:lnTo>
                    <a:pt x="59" y="426"/>
                  </a:lnTo>
                  <a:lnTo>
                    <a:pt x="47" y="392"/>
                  </a:lnTo>
                  <a:lnTo>
                    <a:pt x="36" y="357"/>
                  </a:lnTo>
                  <a:lnTo>
                    <a:pt x="24" y="316"/>
                  </a:lnTo>
                  <a:lnTo>
                    <a:pt x="14" y="278"/>
                  </a:lnTo>
                  <a:lnTo>
                    <a:pt x="7" y="242"/>
                  </a:lnTo>
                  <a:lnTo>
                    <a:pt x="2" y="210"/>
                  </a:lnTo>
                  <a:lnTo>
                    <a:pt x="0" y="196"/>
                  </a:lnTo>
                  <a:lnTo>
                    <a:pt x="0" y="182"/>
                  </a:lnTo>
                  <a:lnTo>
                    <a:pt x="0" y="168"/>
                  </a:lnTo>
                  <a:lnTo>
                    <a:pt x="0" y="156"/>
                  </a:lnTo>
                  <a:lnTo>
                    <a:pt x="3" y="144"/>
                  </a:lnTo>
                  <a:lnTo>
                    <a:pt x="4" y="132"/>
                  </a:lnTo>
                  <a:lnTo>
                    <a:pt x="7" y="122"/>
                  </a:lnTo>
                  <a:lnTo>
                    <a:pt x="10" y="113"/>
                  </a:lnTo>
                  <a:lnTo>
                    <a:pt x="19" y="95"/>
                  </a:lnTo>
                  <a:lnTo>
                    <a:pt x="29" y="79"/>
                  </a:lnTo>
                  <a:lnTo>
                    <a:pt x="38" y="65"/>
                  </a:lnTo>
                  <a:lnTo>
                    <a:pt x="49" y="51"/>
                  </a:lnTo>
                  <a:lnTo>
                    <a:pt x="63" y="39"/>
                  </a:lnTo>
                  <a:lnTo>
                    <a:pt x="76" y="29"/>
                  </a:lnTo>
                  <a:lnTo>
                    <a:pt x="92" y="20"/>
                  </a:lnTo>
                  <a:lnTo>
                    <a:pt x="108" y="12"/>
                  </a:lnTo>
                  <a:lnTo>
                    <a:pt x="123" y="7"/>
                  </a:lnTo>
                  <a:lnTo>
                    <a:pt x="139" y="3"/>
                  </a:lnTo>
                  <a:lnTo>
                    <a:pt x="155" y="1"/>
                  </a:lnTo>
                  <a:lnTo>
                    <a:pt x="170" y="0"/>
                  </a:lnTo>
                  <a:lnTo>
                    <a:pt x="188" y="0"/>
                  </a:lnTo>
                  <a:lnTo>
                    <a:pt x="203" y="2"/>
                  </a:lnTo>
                  <a:lnTo>
                    <a:pt x="221" y="5"/>
                  </a:lnTo>
                  <a:lnTo>
                    <a:pt x="239" y="9"/>
                  </a:lnTo>
                  <a:lnTo>
                    <a:pt x="254" y="14"/>
                  </a:lnTo>
                  <a:lnTo>
                    <a:pt x="268" y="19"/>
                  </a:lnTo>
                  <a:lnTo>
                    <a:pt x="282" y="27"/>
                  </a:lnTo>
                  <a:lnTo>
                    <a:pt x="294" y="34"/>
                  </a:lnTo>
                  <a:lnTo>
                    <a:pt x="304" y="42"/>
                  </a:lnTo>
                  <a:lnTo>
                    <a:pt x="314" y="50"/>
                  </a:lnTo>
                  <a:lnTo>
                    <a:pt x="322" y="60"/>
                  </a:lnTo>
                  <a:lnTo>
                    <a:pt x="329" y="71"/>
                  </a:lnTo>
                  <a:lnTo>
                    <a:pt x="334" y="78"/>
                  </a:lnTo>
                  <a:lnTo>
                    <a:pt x="338" y="87"/>
                  </a:lnTo>
                  <a:lnTo>
                    <a:pt x="342" y="95"/>
                  </a:lnTo>
                  <a:lnTo>
                    <a:pt x="344" y="106"/>
                  </a:lnTo>
                  <a:lnTo>
                    <a:pt x="348" y="126"/>
                  </a:lnTo>
                  <a:lnTo>
                    <a:pt x="350" y="150"/>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6" name="Freeform 36"/>
            <p:cNvSpPr>
              <a:spLocks/>
            </p:cNvSpPr>
            <p:nvPr/>
          </p:nvSpPr>
          <p:spPr bwMode="auto">
            <a:xfrm>
              <a:off x="3583" y="3572"/>
              <a:ext cx="183" cy="112"/>
            </a:xfrm>
            <a:custGeom>
              <a:avLst/>
              <a:gdLst/>
              <a:ahLst/>
              <a:cxnLst>
                <a:cxn ang="0">
                  <a:pos x="614" y="280"/>
                </a:cxn>
                <a:cxn ang="0">
                  <a:pos x="661" y="299"/>
                </a:cxn>
                <a:cxn ang="0">
                  <a:pos x="679" y="310"/>
                </a:cxn>
                <a:cxn ang="0">
                  <a:pos x="695" y="321"/>
                </a:cxn>
                <a:cxn ang="0">
                  <a:pos x="712" y="340"/>
                </a:cxn>
                <a:cxn ang="0">
                  <a:pos x="724" y="360"/>
                </a:cxn>
                <a:cxn ang="0">
                  <a:pos x="733" y="385"/>
                </a:cxn>
                <a:cxn ang="0">
                  <a:pos x="735" y="412"/>
                </a:cxn>
                <a:cxn ang="0">
                  <a:pos x="733" y="441"/>
                </a:cxn>
                <a:cxn ang="0">
                  <a:pos x="724" y="469"/>
                </a:cxn>
                <a:cxn ang="0">
                  <a:pos x="710" y="495"/>
                </a:cxn>
                <a:cxn ang="0">
                  <a:pos x="688" y="517"/>
                </a:cxn>
                <a:cxn ang="0">
                  <a:pos x="662" y="535"/>
                </a:cxn>
                <a:cxn ang="0">
                  <a:pos x="632" y="548"/>
                </a:cxn>
                <a:cxn ang="0">
                  <a:pos x="601" y="556"/>
                </a:cxn>
                <a:cxn ang="0">
                  <a:pos x="565" y="559"/>
                </a:cxn>
                <a:cxn ang="0">
                  <a:pos x="536" y="558"/>
                </a:cxn>
                <a:cxn ang="0">
                  <a:pos x="504" y="554"/>
                </a:cxn>
                <a:cxn ang="0">
                  <a:pos x="470" y="548"/>
                </a:cxn>
                <a:cxn ang="0">
                  <a:pos x="434" y="538"/>
                </a:cxn>
                <a:cxn ang="0">
                  <a:pos x="396" y="525"/>
                </a:cxn>
                <a:cxn ang="0">
                  <a:pos x="357" y="510"/>
                </a:cxn>
                <a:cxn ang="0">
                  <a:pos x="272" y="469"/>
                </a:cxn>
                <a:cxn ang="0">
                  <a:pos x="199" y="430"/>
                </a:cxn>
                <a:cxn ang="0">
                  <a:pos x="131" y="388"/>
                </a:cxn>
                <a:cxn ang="0">
                  <a:pos x="65" y="342"/>
                </a:cxn>
                <a:cxn ang="0">
                  <a:pos x="0" y="292"/>
                </a:cxn>
                <a:cxn ang="0">
                  <a:pos x="65" y="241"/>
                </a:cxn>
                <a:cxn ang="0">
                  <a:pos x="132" y="193"/>
                </a:cxn>
                <a:cxn ang="0">
                  <a:pos x="199" y="147"/>
                </a:cxn>
                <a:cxn ang="0">
                  <a:pos x="268" y="105"/>
                </a:cxn>
                <a:cxn ang="0">
                  <a:pos x="349" y="59"/>
                </a:cxn>
                <a:cxn ang="0">
                  <a:pos x="421" y="27"/>
                </a:cxn>
                <a:cxn ang="0">
                  <a:pos x="453" y="15"/>
                </a:cxn>
                <a:cxn ang="0">
                  <a:pos x="481" y="7"/>
                </a:cxn>
                <a:cxn ang="0">
                  <a:pos x="508" y="2"/>
                </a:cxn>
                <a:cxn ang="0">
                  <a:pos x="532" y="0"/>
                </a:cxn>
                <a:cxn ang="0">
                  <a:pos x="576" y="2"/>
                </a:cxn>
                <a:cxn ang="0">
                  <a:pos x="615" y="9"/>
                </a:cxn>
                <a:cxn ang="0">
                  <a:pos x="650" y="22"/>
                </a:cxn>
                <a:cxn ang="0">
                  <a:pos x="678" y="42"/>
                </a:cxn>
                <a:cxn ang="0">
                  <a:pos x="700" y="62"/>
                </a:cxn>
                <a:cxn ang="0">
                  <a:pos x="714" y="86"/>
                </a:cxn>
                <a:cxn ang="0">
                  <a:pos x="724" y="113"/>
                </a:cxn>
                <a:cxn ang="0">
                  <a:pos x="728" y="144"/>
                </a:cxn>
                <a:cxn ang="0">
                  <a:pos x="725" y="170"/>
                </a:cxn>
                <a:cxn ang="0">
                  <a:pos x="719" y="195"/>
                </a:cxn>
                <a:cxn ang="0">
                  <a:pos x="707" y="216"/>
                </a:cxn>
                <a:cxn ang="0">
                  <a:pos x="690" y="236"/>
                </a:cxn>
                <a:cxn ang="0">
                  <a:pos x="675" y="248"/>
                </a:cxn>
                <a:cxn ang="0">
                  <a:pos x="657" y="260"/>
                </a:cxn>
                <a:cxn ang="0">
                  <a:pos x="635" y="270"/>
                </a:cxn>
                <a:cxn ang="0">
                  <a:pos x="609" y="279"/>
                </a:cxn>
              </a:cxnLst>
              <a:rect l="0" t="0" r="r" b="b"/>
              <a:pathLst>
                <a:path w="735" h="559">
                  <a:moveTo>
                    <a:pt x="609" y="279"/>
                  </a:moveTo>
                  <a:lnTo>
                    <a:pt x="614" y="280"/>
                  </a:lnTo>
                  <a:lnTo>
                    <a:pt x="640" y="289"/>
                  </a:lnTo>
                  <a:lnTo>
                    <a:pt x="661" y="299"/>
                  </a:lnTo>
                  <a:lnTo>
                    <a:pt x="670" y="304"/>
                  </a:lnTo>
                  <a:lnTo>
                    <a:pt x="679" y="310"/>
                  </a:lnTo>
                  <a:lnTo>
                    <a:pt x="688" y="315"/>
                  </a:lnTo>
                  <a:lnTo>
                    <a:pt x="695" y="321"/>
                  </a:lnTo>
                  <a:lnTo>
                    <a:pt x="703" y="330"/>
                  </a:lnTo>
                  <a:lnTo>
                    <a:pt x="712" y="340"/>
                  </a:lnTo>
                  <a:lnTo>
                    <a:pt x="718" y="350"/>
                  </a:lnTo>
                  <a:lnTo>
                    <a:pt x="724" y="360"/>
                  </a:lnTo>
                  <a:lnTo>
                    <a:pt x="729" y="372"/>
                  </a:lnTo>
                  <a:lnTo>
                    <a:pt x="733" y="385"/>
                  </a:lnTo>
                  <a:lnTo>
                    <a:pt x="734" y="397"/>
                  </a:lnTo>
                  <a:lnTo>
                    <a:pt x="735" y="412"/>
                  </a:lnTo>
                  <a:lnTo>
                    <a:pt x="735" y="427"/>
                  </a:lnTo>
                  <a:lnTo>
                    <a:pt x="733" y="441"/>
                  </a:lnTo>
                  <a:lnTo>
                    <a:pt x="729" y="456"/>
                  </a:lnTo>
                  <a:lnTo>
                    <a:pt x="724" y="469"/>
                  </a:lnTo>
                  <a:lnTo>
                    <a:pt x="718" y="482"/>
                  </a:lnTo>
                  <a:lnTo>
                    <a:pt x="710" y="495"/>
                  </a:lnTo>
                  <a:lnTo>
                    <a:pt x="700" y="506"/>
                  </a:lnTo>
                  <a:lnTo>
                    <a:pt x="688" y="517"/>
                  </a:lnTo>
                  <a:lnTo>
                    <a:pt x="675" y="526"/>
                  </a:lnTo>
                  <a:lnTo>
                    <a:pt x="662" y="535"/>
                  </a:lnTo>
                  <a:lnTo>
                    <a:pt x="647" y="542"/>
                  </a:lnTo>
                  <a:lnTo>
                    <a:pt x="632" y="548"/>
                  </a:lnTo>
                  <a:lnTo>
                    <a:pt x="617" y="552"/>
                  </a:lnTo>
                  <a:lnTo>
                    <a:pt x="601" y="556"/>
                  </a:lnTo>
                  <a:lnTo>
                    <a:pt x="584" y="558"/>
                  </a:lnTo>
                  <a:lnTo>
                    <a:pt x="565" y="559"/>
                  </a:lnTo>
                  <a:lnTo>
                    <a:pt x="551" y="559"/>
                  </a:lnTo>
                  <a:lnTo>
                    <a:pt x="536" y="558"/>
                  </a:lnTo>
                  <a:lnTo>
                    <a:pt x="520" y="556"/>
                  </a:lnTo>
                  <a:lnTo>
                    <a:pt x="504" y="554"/>
                  </a:lnTo>
                  <a:lnTo>
                    <a:pt x="487" y="551"/>
                  </a:lnTo>
                  <a:lnTo>
                    <a:pt x="470" y="548"/>
                  </a:lnTo>
                  <a:lnTo>
                    <a:pt x="453" y="543"/>
                  </a:lnTo>
                  <a:lnTo>
                    <a:pt x="434" y="538"/>
                  </a:lnTo>
                  <a:lnTo>
                    <a:pt x="416" y="532"/>
                  </a:lnTo>
                  <a:lnTo>
                    <a:pt x="396" y="525"/>
                  </a:lnTo>
                  <a:lnTo>
                    <a:pt x="377" y="518"/>
                  </a:lnTo>
                  <a:lnTo>
                    <a:pt x="357" y="510"/>
                  </a:lnTo>
                  <a:lnTo>
                    <a:pt x="314" y="491"/>
                  </a:lnTo>
                  <a:lnTo>
                    <a:pt x="272" y="469"/>
                  </a:lnTo>
                  <a:lnTo>
                    <a:pt x="235" y="451"/>
                  </a:lnTo>
                  <a:lnTo>
                    <a:pt x="199" y="430"/>
                  </a:lnTo>
                  <a:lnTo>
                    <a:pt x="165" y="409"/>
                  </a:lnTo>
                  <a:lnTo>
                    <a:pt x="131" y="388"/>
                  </a:lnTo>
                  <a:lnTo>
                    <a:pt x="98" y="365"/>
                  </a:lnTo>
                  <a:lnTo>
                    <a:pt x="65" y="342"/>
                  </a:lnTo>
                  <a:lnTo>
                    <a:pt x="32" y="318"/>
                  </a:lnTo>
                  <a:lnTo>
                    <a:pt x="0" y="292"/>
                  </a:lnTo>
                  <a:lnTo>
                    <a:pt x="33" y="267"/>
                  </a:lnTo>
                  <a:lnTo>
                    <a:pt x="65" y="241"/>
                  </a:lnTo>
                  <a:lnTo>
                    <a:pt x="98" y="216"/>
                  </a:lnTo>
                  <a:lnTo>
                    <a:pt x="132" y="193"/>
                  </a:lnTo>
                  <a:lnTo>
                    <a:pt x="165" y="169"/>
                  </a:lnTo>
                  <a:lnTo>
                    <a:pt x="199" y="147"/>
                  </a:lnTo>
                  <a:lnTo>
                    <a:pt x="234" y="125"/>
                  </a:lnTo>
                  <a:lnTo>
                    <a:pt x="268" y="105"/>
                  </a:lnTo>
                  <a:lnTo>
                    <a:pt x="310" y="80"/>
                  </a:lnTo>
                  <a:lnTo>
                    <a:pt x="349" y="59"/>
                  </a:lnTo>
                  <a:lnTo>
                    <a:pt x="387" y="42"/>
                  </a:lnTo>
                  <a:lnTo>
                    <a:pt x="421" y="27"/>
                  </a:lnTo>
                  <a:lnTo>
                    <a:pt x="437" y="20"/>
                  </a:lnTo>
                  <a:lnTo>
                    <a:pt x="453" y="15"/>
                  </a:lnTo>
                  <a:lnTo>
                    <a:pt x="467" y="11"/>
                  </a:lnTo>
                  <a:lnTo>
                    <a:pt x="481" y="7"/>
                  </a:lnTo>
                  <a:lnTo>
                    <a:pt x="495" y="4"/>
                  </a:lnTo>
                  <a:lnTo>
                    <a:pt x="508" y="2"/>
                  </a:lnTo>
                  <a:lnTo>
                    <a:pt x="520" y="1"/>
                  </a:lnTo>
                  <a:lnTo>
                    <a:pt x="532" y="0"/>
                  </a:lnTo>
                  <a:lnTo>
                    <a:pt x="555" y="0"/>
                  </a:lnTo>
                  <a:lnTo>
                    <a:pt x="576" y="2"/>
                  </a:lnTo>
                  <a:lnTo>
                    <a:pt x="596" y="5"/>
                  </a:lnTo>
                  <a:lnTo>
                    <a:pt x="615" y="9"/>
                  </a:lnTo>
                  <a:lnTo>
                    <a:pt x="632" y="15"/>
                  </a:lnTo>
                  <a:lnTo>
                    <a:pt x="650" y="22"/>
                  </a:lnTo>
                  <a:lnTo>
                    <a:pt x="664" y="32"/>
                  </a:lnTo>
                  <a:lnTo>
                    <a:pt x="678" y="42"/>
                  </a:lnTo>
                  <a:lnTo>
                    <a:pt x="690" y="51"/>
                  </a:lnTo>
                  <a:lnTo>
                    <a:pt x="700" y="62"/>
                  </a:lnTo>
                  <a:lnTo>
                    <a:pt x="707" y="74"/>
                  </a:lnTo>
                  <a:lnTo>
                    <a:pt x="714" y="86"/>
                  </a:lnTo>
                  <a:lnTo>
                    <a:pt x="719" y="99"/>
                  </a:lnTo>
                  <a:lnTo>
                    <a:pt x="724" y="113"/>
                  </a:lnTo>
                  <a:lnTo>
                    <a:pt x="727" y="128"/>
                  </a:lnTo>
                  <a:lnTo>
                    <a:pt x="728" y="144"/>
                  </a:lnTo>
                  <a:lnTo>
                    <a:pt x="728" y="157"/>
                  </a:lnTo>
                  <a:lnTo>
                    <a:pt x="725" y="170"/>
                  </a:lnTo>
                  <a:lnTo>
                    <a:pt x="723" y="183"/>
                  </a:lnTo>
                  <a:lnTo>
                    <a:pt x="719" y="195"/>
                  </a:lnTo>
                  <a:lnTo>
                    <a:pt x="714" y="206"/>
                  </a:lnTo>
                  <a:lnTo>
                    <a:pt x="707" y="216"/>
                  </a:lnTo>
                  <a:lnTo>
                    <a:pt x="700" y="227"/>
                  </a:lnTo>
                  <a:lnTo>
                    <a:pt x="690" y="236"/>
                  </a:lnTo>
                  <a:lnTo>
                    <a:pt x="684" y="242"/>
                  </a:lnTo>
                  <a:lnTo>
                    <a:pt x="675" y="248"/>
                  </a:lnTo>
                  <a:lnTo>
                    <a:pt x="667" y="253"/>
                  </a:lnTo>
                  <a:lnTo>
                    <a:pt x="657" y="260"/>
                  </a:lnTo>
                  <a:lnTo>
                    <a:pt x="646" y="265"/>
                  </a:lnTo>
                  <a:lnTo>
                    <a:pt x="635" y="270"/>
                  </a:lnTo>
                  <a:lnTo>
                    <a:pt x="623" y="275"/>
                  </a:lnTo>
                  <a:lnTo>
                    <a:pt x="609" y="279"/>
                  </a:lnTo>
                  <a:close/>
                </a:path>
              </a:pathLst>
            </a:custGeom>
            <a:solidFill>
              <a:srgbClr val="E89D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7" name="Freeform 37"/>
            <p:cNvSpPr>
              <a:spLocks/>
            </p:cNvSpPr>
            <p:nvPr/>
          </p:nvSpPr>
          <p:spPr bwMode="auto">
            <a:xfrm>
              <a:off x="2549" y="854"/>
              <a:ext cx="183" cy="141"/>
            </a:xfrm>
            <a:custGeom>
              <a:avLst/>
              <a:gdLst/>
              <a:ahLst/>
              <a:cxnLst>
                <a:cxn ang="0">
                  <a:pos x="473" y="89"/>
                </a:cxn>
                <a:cxn ang="0">
                  <a:pos x="503" y="81"/>
                </a:cxn>
                <a:cxn ang="0">
                  <a:pos x="537" y="79"/>
                </a:cxn>
                <a:cxn ang="0">
                  <a:pos x="571" y="82"/>
                </a:cxn>
                <a:cxn ang="0">
                  <a:pos x="607" y="91"/>
                </a:cxn>
                <a:cxn ang="0">
                  <a:pos x="643" y="105"/>
                </a:cxn>
                <a:cxn ang="0">
                  <a:pos x="672" y="123"/>
                </a:cxn>
                <a:cxn ang="0">
                  <a:pos x="696" y="145"/>
                </a:cxn>
                <a:cxn ang="0">
                  <a:pos x="715" y="173"/>
                </a:cxn>
                <a:cxn ang="0">
                  <a:pos x="727" y="206"/>
                </a:cxn>
                <a:cxn ang="0">
                  <a:pos x="731" y="242"/>
                </a:cxn>
                <a:cxn ang="0">
                  <a:pos x="726" y="281"/>
                </a:cxn>
                <a:cxn ang="0">
                  <a:pos x="716" y="311"/>
                </a:cxn>
                <a:cxn ang="0">
                  <a:pos x="705" y="334"/>
                </a:cxn>
                <a:cxn ang="0">
                  <a:pos x="688" y="358"/>
                </a:cxn>
                <a:cxn ang="0">
                  <a:pos x="667" y="382"/>
                </a:cxn>
                <a:cxn ang="0">
                  <a:pos x="628" y="422"/>
                </a:cxn>
                <a:cxn ang="0">
                  <a:pos x="557" y="481"/>
                </a:cxn>
                <a:cxn ang="0">
                  <a:pos x="479" y="538"/>
                </a:cxn>
                <a:cxn ang="0">
                  <a:pos x="404" y="588"/>
                </a:cxn>
                <a:cxn ang="0">
                  <a:pos x="326" y="636"/>
                </a:cxn>
                <a:cxn ang="0">
                  <a:pos x="244" y="682"/>
                </a:cxn>
                <a:cxn ang="0">
                  <a:pos x="178" y="669"/>
                </a:cxn>
                <a:cxn ang="0">
                  <a:pos x="134" y="597"/>
                </a:cxn>
                <a:cxn ang="0">
                  <a:pos x="96" y="524"/>
                </a:cxn>
                <a:cxn ang="0">
                  <a:pos x="62" y="449"/>
                </a:cxn>
                <a:cxn ang="0">
                  <a:pos x="31" y="366"/>
                </a:cxn>
                <a:cxn ang="0">
                  <a:pos x="13" y="303"/>
                </a:cxn>
                <a:cxn ang="0">
                  <a:pos x="6" y="264"/>
                </a:cxn>
                <a:cxn ang="0">
                  <a:pos x="1" y="228"/>
                </a:cxn>
                <a:cxn ang="0">
                  <a:pos x="0" y="194"/>
                </a:cxn>
                <a:cxn ang="0">
                  <a:pos x="1" y="164"/>
                </a:cxn>
                <a:cxn ang="0">
                  <a:pos x="7" y="135"/>
                </a:cxn>
                <a:cxn ang="0">
                  <a:pos x="17" y="106"/>
                </a:cxn>
                <a:cxn ang="0">
                  <a:pos x="33" y="76"/>
                </a:cxn>
                <a:cxn ang="0">
                  <a:pos x="55" y="52"/>
                </a:cxn>
                <a:cxn ang="0">
                  <a:pos x="81" y="31"/>
                </a:cxn>
                <a:cxn ang="0">
                  <a:pos x="115" y="15"/>
                </a:cxn>
                <a:cxn ang="0">
                  <a:pos x="150" y="4"/>
                </a:cxn>
                <a:cxn ang="0">
                  <a:pos x="187" y="0"/>
                </a:cxn>
                <a:cxn ang="0">
                  <a:pos x="226" y="3"/>
                </a:cxn>
                <a:cxn ang="0">
                  <a:pos x="264" y="12"/>
                </a:cxn>
                <a:cxn ang="0">
                  <a:pos x="294" y="23"/>
                </a:cxn>
                <a:cxn ang="0">
                  <a:pos x="320" y="38"/>
                </a:cxn>
                <a:cxn ang="0">
                  <a:pos x="342" y="58"/>
                </a:cxn>
                <a:cxn ang="0">
                  <a:pos x="357" y="76"/>
                </a:cxn>
                <a:cxn ang="0">
                  <a:pos x="366" y="95"/>
                </a:cxn>
                <a:cxn ang="0">
                  <a:pos x="374" y="115"/>
                </a:cxn>
                <a:cxn ang="0">
                  <a:pos x="380" y="139"/>
                </a:cxn>
                <a:cxn ang="0">
                  <a:pos x="381" y="156"/>
                </a:cxn>
                <a:cxn ang="0">
                  <a:pos x="401" y="136"/>
                </a:cxn>
                <a:cxn ang="0">
                  <a:pos x="420" y="118"/>
                </a:cxn>
                <a:cxn ang="0">
                  <a:pos x="440" y="105"/>
                </a:cxn>
                <a:cxn ang="0">
                  <a:pos x="459" y="95"/>
                </a:cxn>
              </a:cxnLst>
              <a:rect l="0" t="0" r="r" b="b"/>
              <a:pathLst>
                <a:path w="731" h="704">
                  <a:moveTo>
                    <a:pt x="459" y="95"/>
                  </a:moveTo>
                  <a:lnTo>
                    <a:pt x="473" y="89"/>
                  </a:lnTo>
                  <a:lnTo>
                    <a:pt x="489" y="85"/>
                  </a:lnTo>
                  <a:lnTo>
                    <a:pt x="503" y="81"/>
                  </a:lnTo>
                  <a:lnTo>
                    <a:pt x="519" y="79"/>
                  </a:lnTo>
                  <a:lnTo>
                    <a:pt x="537" y="79"/>
                  </a:lnTo>
                  <a:lnTo>
                    <a:pt x="552" y="80"/>
                  </a:lnTo>
                  <a:lnTo>
                    <a:pt x="571" y="82"/>
                  </a:lnTo>
                  <a:lnTo>
                    <a:pt x="589" y="86"/>
                  </a:lnTo>
                  <a:lnTo>
                    <a:pt x="607" y="91"/>
                  </a:lnTo>
                  <a:lnTo>
                    <a:pt x="626" y="97"/>
                  </a:lnTo>
                  <a:lnTo>
                    <a:pt x="643" y="105"/>
                  </a:lnTo>
                  <a:lnTo>
                    <a:pt x="658" y="113"/>
                  </a:lnTo>
                  <a:lnTo>
                    <a:pt x="672" y="123"/>
                  </a:lnTo>
                  <a:lnTo>
                    <a:pt x="685" y="133"/>
                  </a:lnTo>
                  <a:lnTo>
                    <a:pt x="696" y="145"/>
                  </a:lnTo>
                  <a:lnTo>
                    <a:pt x="705" y="157"/>
                  </a:lnTo>
                  <a:lnTo>
                    <a:pt x="715" y="173"/>
                  </a:lnTo>
                  <a:lnTo>
                    <a:pt x="722" y="189"/>
                  </a:lnTo>
                  <a:lnTo>
                    <a:pt x="727" y="206"/>
                  </a:lnTo>
                  <a:lnTo>
                    <a:pt x="731" y="223"/>
                  </a:lnTo>
                  <a:lnTo>
                    <a:pt x="731" y="242"/>
                  </a:lnTo>
                  <a:lnTo>
                    <a:pt x="730" y="261"/>
                  </a:lnTo>
                  <a:lnTo>
                    <a:pt x="726" y="281"/>
                  </a:lnTo>
                  <a:lnTo>
                    <a:pt x="720" y="301"/>
                  </a:lnTo>
                  <a:lnTo>
                    <a:pt x="716" y="311"/>
                  </a:lnTo>
                  <a:lnTo>
                    <a:pt x="711" y="323"/>
                  </a:lnTo>
                  <a:lnTo>
                    <a:pt x="705" y="334"/>
                  </a:lnTo>
                  <a:lnTo>
                    <a:pt x="698" y="345"/>
                  </a:lnTo>
                  <a:lnTo>
                    <a:pt x="688" y="358"/>
                  </a:lnTo>
                  <a:lnTo>
                    <a:pt x="678" y="370"/>
                  </a:lnTo>
                  <a:lnTo>
                    <a:pt x="667" y="382"/>
                  </a:lnTo>
                  <a:lnTo>
                    <a:pt x="655" y="396"/>
                  </a:lnTo>
                  <a:lnTo>
                    <a:pt x="628" y="422"/>
                  </a:lnTo>
                  <a:lnTo>
                    <a:pt x="595" y="451"/>
                  </a:lnTo>
                  <a:lnTo>
                    <a:pt x="557" y="481"/>
                  </a:lnTo>
                  <a:lnTo>
                    <a:pt x="516" y="513"/>
                  </a:lnTo>
                  <a:lnTo>
                    <a:pt x="479" y="538"/>
                  </a:lnTo>
                  <a:lnTo>
                    <a:pt x="442" y="563"/>
                  </a:lnTo>
                  <a:lnTo>
                    <a:pt x="404" y="588"/>
                  </a:lnTo>
                  <a:lnTo>
                    <a:pt x="365" y="612"/>
                  </a:lnTo>
                  <a:lnTo>
                    <a:pt x="326" y="636"/>
                  </a:lnTo>
                  <a:lnTo>
                    <a:pt x="285" y="659"/>
                  </a:lnTo>
                  <a:lnTo>
                    <a:pt x="244" y="682"/>
                  </a:lnTo>
                  <a:lnTo>
                    <a:pt x="201" y="704"/>
                  </a:lnTo>
                  <a:lnTo>
                    <a:pt x="178" y="669"/>
                  </a:lnTo>
                  <a:lnTo>
                    <a:pt x="156" y="633"/>
                  </a:lnTo>
                  <a:lnTo>
                    <a:pt x="134" y="597"/>
                  </a:lnTo>
                  <a:lnTo>
                    <a:pt x="115" y="561"/>
                  </a:lnTo>
                  <a:lnTo>
                    <a:pt x="96" y="524"/>
                  </a:lnTo>
                  <a:lnTo>
                    <a:pt x="78" y="487"/>
                  </a:lnTo>
                  <a:lnTo>
                    <a:pt x="62" y="449"/>
                  </a:lnTo>
                  <a:lnTo>
                    <a:pt x="47" y="412"/>
                  </a:lnTo>
                  <a:lnTo>
                    <a:pt x="31" y="366"/>
                  </a:lnTo>
                  <a:lnTo>
                    <a:pt x="18" y="324"/>
                  </a:lnTo>
                  <a:lnTo>
                    <a:pt x="13" y="303"/>
                  </a:lnTo>
                  <a:lnTo>
                    <a:pt x="8" y="284"/>
                  </a:lnTo>
                  <a:lnTo>
                    <a:pt x="6" y="264"/>
                  </a:lnTo>
                  <a:lnTo>
                    <a:pt x="2" y="246"/>
                  </a:lnTo>
                  <a:lnTo>
                    <a:pt x="1" y="228"/>
                  </a:lnTo>
                  <a:lnTo>
                    <a:pt x="0" y="211"/>
                  </a:lnTo>
                  <a:lnTo>
                    <a:pt x="0" y="194"/>
                  </a:lnTo>
                  <a:lnTo>
                    <a:pt x="0" y="179"/>
                  </a:lnTo>
                  <a:lnTo>
                    <a:pt x="1" y="164"/>
                  </a:lnTo>
                  <a:lnTo>
                    <a:pt x="3" y="149"/>
                  </a:lnTo>
                  <a:lnTo>
                    <a:pt x="7" y="135"/>
                  </a:lnTo>
                  <a:lnTo>
                    <a:pt x="11" y="121"/>
                  </a:lnTo>
                  <a:lnTo>
                    <a:pt x="17" y="106"/>
                  </a:lnTo>
                  <a:lnTo>
                    <a:pt x="24" y="91"/>
                  </a:lnTo>
                  <a:lnTo>
                    <a:pt x="33" y="76"/>
                  </a:lnTo>
                  <a:lnTo>
                    <a:pt x="44" y="63"/>
                  </a:lnTo>
                  <a:lnTo>
                    <a:pt x="55" y="52"/>
                  </a:lnTo>
                  <a:lnTo>
                    <a:pt x="68" y="40"/>
                  </a:lnTo>
                  <a:lnTo>
                    <a:pt x="81" y="31"/>
                  </a:lnTo>
                  <a:lnTo>
                    <a:pt x="97" y="22"/>
                  </a:lnTo>
                  <a:lnTo>
                    <a:pt x="115" y="15"/>
                  </a:lnTo>
                  <a:lnTo>
                    <a:pt x="132" y="9"/>
                  </a:lnTo>
                  <a:lnTo>
                    <a:pt x="150" y="4"/>
                  </a:lnTo>
                  <a:lnTo>
                    <a:pt x="168" y="1"/>
                  </a:lnTo>
                  <a:lnTo>
                    <a:pt x="187" y="0"/>
                  </a:lnTo>
                  <a:lnTo>
                    <a:pt x="206" y="1"/>
                  </a:lnTo>
                  <a:lnTo>
                    <a:pt x="226" y="3"/>
                  </a:lnTo>
                  <a:lnTo>
                    <a:pt x="247" y="7"/>
                  </a:lnTo>
                  <a:lnTo>
                    <a:pt x="264" y="12"/>
                  </a:lnTo>
                  <a:lnTo>
                    <a:pt x="280" y="17"/>
                  </a:lnTo>
                  <a:lnTo>
                    <a:pt x="294" y="23"/>
                  </a:lnTo>
                  <a:lnTo>
                    <a:pt x="308" y="30"/>
                  </a:lnTo>
                  <a:lnTo>
                    <a:pt x="320" y="38"/>
                  </a:lnTo>
                  <a:lnTo>
                    <a:pt x="332" y="48"/>
                  </a:lnTo>
                  <a:lnTo>
                    <a:pt x="342" y="58"/>
                  </a:lnTo>
                  <a:lnTo>
                    <a:pt x="351" y="68"/>
                  </a:lnTo>
                  <a:lnTo>
                    <a:pt x="357" y="76"/>
                  </a:lnTo>
                  <a:lnTo>
                    <a:pt x="362" y="85"/>
                  </a:lnTo>
                  <a:lnTo>
                    <a:pt x="366" y="95"/>
                  </a:lnTo>
                  <a:lnTo>
                    <a:pt x="370" y="105"/>
                  </a:lnTo>
                  <a:lnTo>
                    <a:pt x="374" y="115"/>
                  </a:lnTo>
                  <a:lnTo>
                    <a:pt x="377" y="127"/>
                  </a:lnTo>
                  <a:lnTo>
                    <a:pt x="380" y="139"/>
                  </a:lnTo>
                  <a:lnTo>
                    <a:pt x="382" y="151"/>
                  </a:lnTo>
                  <a:lnTo>
                    <a:pt x="381" y="156"/>
                  </a:lnTo>
                  <a:lnTo>
                    <a:pt x="391" y="146"/>
                  </a:lnTo>
                  <a:lnTo>
                    <a:pt x="401" y="136"/>
                  </a:lnTo>
                  <a:lnTo>
                    <a:pt x="411" y="127"/>
                  </a:lnTo>
                  <a:lnTo>
                    <a:pt x="420" y="118"/>
                  </a:lnTo>
                  <a:lnTo>
                    <a:pt x="430" y="111"/>
                  </a:lnTo>
                  <a:lnTo>
                    <a:pt x="440" y="105"/>
                  </a:lnTo>
                  <a:lnTo>
                    <a:pt x="450" y="99"/>
                  </a:lnTo>
                  <a:lnTo>
                    <a:pt x="459" y="95"/>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8" name="Freeform 38"/>
            <p:cNvSpPr>
              <a:spLocks/>
            </p:cNvSpPr>
            <p:nvPr/>
          </p:nvSpPr>
          <p:spPr bwMode="auto">
            <a:xfrm>
              <a:off x="2357" y="1723"/>
              <a:ext cx="167" cy="123"/>
            </a:xfrm>
            <a:custGeom>
              <a:avLst/>
              <a:gdLst/>
              <a:ahLst/>
              <a:cxnLst>
                <a:cxn ang="0">
                  <a:pos x="398" y="32"/>
                </a:cxn>
                <a:cxn ang="0">
                  <a:pos x="422" y="19"/>
                </a:cxn>
                <a:cxn ang="0">
                  <a:pos x="449" y="12"/>
                </a:cxn>
                <a:cxn ang="0">
                  <a:pos x="481" y="8"/>
                </a:cxn>
                <a:cxn ang="0">
                  <a:pos x="515" y="9"/>
                </a:cxn>
                <a:cxn ang="0">
                  <a:pos x="549" y="15"/>
                </a:cxn>
                <a:cxn ang="0">
                  <a:pos x="580" y="25"/>
                </a:cxn>
                <a:cxn ang="0">
                  <a:pos x="606" y="41"/>
                </a:cxn>
                <a:cxn ang="0">
                  <a:pos x="630" y="62"/>
                </a:cxn>
                <a:cxn ang="0">
                  <a:pos x="648" y="89"/>
                </a:cxn>
                <a:cxn ang="0">
                  <a:pos x="661" y="120"/>
                </a:cxn>
                <a:cxn ang="0">
                  <a:pos x="667" y="155"/>
                </a:cxn>
                <a:cxn ang="0">
                  <a:pos x="666" y="183"/>
                </a:cxn>
                <a:cxn ang="0">
                  <a:pos x="661" y="205"/>
                </a:cxn>
                <a:cxn ang="0">
                  <a:pos x="652" y="229"/>
                </a:cxn>
                <a:cxn ang="0">
                  <a:pos x="641" y="253"/>
                </a:cxn>
                <a:cxn ang="0">
                  <a:pos x="615" y="296"/>
                </a:cxn>
                <a:cxn ang="0">
                  <a:pos x="569" y="359"/>
                </a:cxn>
                <a:cxn ang="0">
                  <a:pos x="514" y="424"/>
                </a:cxn>
                <a:cxn ang="0">
                  <a:pos x="461" y="480"/>
                </a:cxn>
                <a:cxn ang="0">
                  <a:pos x="404" y="536"/>
                </a:cxn>
                <a:cxn ang="0">
                  <a:pos x="344" y="590"/>
                </a:cxn>
                <a:cxn ang="0">
                  <a:pos x="283" y="591"/>
                </a:cxn>
                <a:cxn ang="0">
                  <a:pos x="226" y="536"/>
                </a:cxn>
                <a:cxn ang="0">
                  <a:pos x="175" y="478"/>
                </a:cxn>
                <a:cxn ang="0">
                  <a:pos x="127" y="419"/>
                </a:cxn>
                <a:cxn ang="0">
                  <a:pos x="78" y="352"/>
                </a:cxn>
                <a:cxn ang="0">
                  <a:pos x="48" y="299"/>
                </a:cxn>
                <a:cxn ang="0">
                  <a:pos x="31" y="267"/>
                </a:cxn>
                <a:cxn ang="0">
                  <a:pos x="19" y="236"/>
                </a:cxn>
                <a:cxn ang="0">
                  <a:pos x="9" y="207"/>
                </a:cxn>
                <a:cxn ang="0">
                  <a:pos x="3" y="179"/>
                </a:cxn>
                <a:cxn ang="0">
                  <a:pos x="0" y="154"/>
                </a:cxn>
                <a:cxn ang="0">
                  <a:pos x="1" y="126"/>
                </a:cxn>
                <a:cxn ang="0">
                  <a:pos x="9" y="97"/>
                </a:cxn>
                <a:cxn ang="0">
                  <a:pos x="21" y="72"/>
                </a:cxn>
                <a:cxn ang="0">
                  <a:pos x="41" y="49"/>
                </a:cxn>
                <a:cxn ang="0">
                  <a:pos x="65" y="28"/>
                </a:cxn>
                <a:cxn ang="0">
                  <a:pos x="93" y="14"/>
                </a:cxn>
                <a:cxn ang="0">
                  <a:pos x="125" y="4"/>
                </a:cxn>
                <a:cxn ang="0">
                  <a:pos x="159" y="0"/>
                </a:cxn>
                <a:cxn ang="0">
                  <a:pos x="195" y="1"/>
                </a:cxn>
                <a:cxn ang="0">
                  <a:pos x="224" y="5"/>
                </a:cxn>
                <a:cxn ang="0">
                  <a:pos x="251" y="14"/>
                </a:cxn>
                <a:cxn ang="0">
                  <a:pos x="274" y="26"/>
                </a:cxn>
                <a:cxn ang="0">
                  <a:pos x="291" y="41"/>
                </a:cxn>
                <a:cxn ang="0">
                  <a:pos x="305" y="55"/>
                </a:cxn>
                <a:cxn ang="0">
                  <a:pos x="322" y="81"/>
                </a:cxn>
                <a:cxn ang="0">
                  <a:pos x="334" y="106"/>
                </a:cxn>
                <a:cxn ang="0">
                  <a:pos x="345" y="85"/>
                </a:cxn>
                <a:cxn ang="0">
                  <a:pos x="359" y="66"/>
                </a:cxn>
                <a:cxn ang="0">
                  <a:pos x="372" y="51"/>
                </a:cxn>
                <a:cxn ang="0">
                  <a:pos x="387" y="39"/>
                </a:cxn>
              </a:cxnLst>
              <a:rect l="0" t="0" r="r" b="b"/>
              <a:pathLst>
                <a:path w="667" h="618">
                  <a:moveTo>
                    <a:pt x="387" y="39"/>
                  </a:moveTo>
                  <a:lnTo>
                    <a:pt x="398" y="32"/>
                  </a:lnTo>
                  <a:lnTo>
                    <a:pt x="409" y="24"/>
                  </a:lnTo>
                  <a:lnTo>
                    <a:pt x="422" y="19"/>
                  </a:lnTo>
                  <a:lnTo>
                    <a:pt x="436" y="15"/>
                  </a:lnTo>
                  <a:lnTo>
                    <a:pt x="449" y="12"/>
                  </a:lnTo>
                  <a:lnTo>
                    <a:pt x="465" y="9"/>
                  </a:lnTo>
                  <a:lnTo>
                    <a:pt x="481" y="8"/>
                  </a:lnTo>
                  <a:lnTo>
                    <a:pt x="497" y="8"/>
                  </a:lnTo>
                  <a:lnTo>
                    <a:pt x="515" y="9"/>
                  </a:lnTo>
                  <a:lnTo>
                    <a:pt x="533" y="12"/>
                  </a:lnTo>
                  <a:lnTo>
                    <a:pt x="549" y="15"/>
                  </a:lnTo>
                  <a:lnTo>
                    <a:pt x="565" y="20"/>
                  </a:lnTo>
                  <a:lnTo>
                    <a:pt x="580" y="25"/>
                  </a:lnTo>
                  <a:lnTo>
                    <a:pt x="593" y="33"/>
                  </a:lnTo>
                  <a:lnTo>
                    <a:pt x="606" y="41"/>
                  </a:lnTo>
                  <a:lnTo>
                    <a:pt x="618" y="51"/>
                  </a:lnTo>
                  <a:lnTo>
                    <a:pt x="630" y="62"/>
                  </a:lnTo>
                  <a:lnTo>
                    <a:pt x="640" y="76"/>
                  </a:lnTo>
                  <a:lnTo>
                    <a:pt x="648" y="89"/>
                  </a:lnTo>
                  <a:lnTo>
                    <a:pt x="656" y="103"/>
                  </a:lnTo>
                  <a:lnTo>
                    <a:pt x="661" y="120"/>
                  </a:lnTo>
                  <a:lnTo>
                    <a:pt x="664" y="136"/>
                  </a:lnTo>
                  <a:lnTo>
                    <a:pt x="667" y="155"/>
                  </a:lnTo>
                  <a:lnTo>
                    <a:pt x="667" y="173"/>
                  </a:lnTo>
                  <a:lnTo>
                    <a:pt x="666" y="183"/>
                  </a:lnTo>
                  <a:lnTo>
                    <a:pt x="663" y="194"/>
                  </a:lnTo>
                  <a:lnTo>
                    <a:pt x="661" y="205"/>
                  </a:lnTo>
                  <a:lnTo>
                    <a:pt x="657" y="216"/>
                  </a:lnTo>
                  <a:lnTo>
                    <a:pt x="652" y="229"/>
                  </a:lnTo>
                  <a:lnTo>
                    <a:pt x="647" y="241"/>
                  </a:lnTo>
                  <a:lnTo>
                    <a:pt x="641" y="253"/>
                  </a:lnTo>
                  <a:lnTo>
                    <a:pt x="633" y="268"/>
                  </a:lnTo>
                  <a:lnTo>
                    <a:pt x="615" y="296"/>
                  </a:lnTo>
                  <a:lnTo>
                    <a:pt x="593" y="326"/>
                  </a:lnTo>
                  <a:lnTo>
                    <a:pt x="569" y="359"/>
                  </a:lnTo>
                  <a:lnTo>
                    <a:pt x="540" y="394"/>
                  </a:lnTo>
                  <a:lnTo>
                    <a:pt x="514" y="424"/>
                  </a:lnTo>
                  <a:lnTo>
                    <a:pt x="488" y="451"/>
                  </a:lnTo>
                  <a:lnTo>
                    <a:pt x="461" y="480"/>
                  </a:lnTo>
                  <a:lnTo>
                    <a:pt x="433" y="508"/>
                  </a:lnTo>
                  <a:lnTo>
                    <a:pt x="404" y="536"/>
                  </a:lnTo>
                  <a:lnTo>
                    <a:pt x="374" y="563"/>
                  </a:lnTo>
                  <a:lnTo>
                    <a:pt x="344" y="590"/>
                  </a:lnTo>
                  <a:lnTo>
                    <a:pt x="312" y="618"/>
                  </a:lnTo>
                  <a:lnTo>
                    <a:pt x="283" y="591"/>
                  </a:lnTo>
                  <a:lnTo>
                    <a:pt x="255" y="563"/>
                  </a:lnTo>
                  <a:lnTo>
                    <a:pt x="226" y="536"/>
                  </a:lnTo>
                  <a:lnTo>
                    <a:pt x="201" y="507"/>
                  </a:lnTo>
                  <a:lnTo>
                    <a:pt x="175" y="478"/>
                  </a:lnTo>
                  <a:lnTo>
                    <a:pt x="151" y="449"/>
                  </a:lnTo>
                  <a:lnTo>
                    <a:pt x="127" y="419"/>
                  </a:lnTo>
                  <a:lnTo>
                    <a:pt x="104" y="389"/>
                  </a:lnTo>
                  <a:lnTo>
                    <a:pt x="78" y="352"/>
                  </a:lnTo>
                  <a:lnTo>
                    <a:pt x="58" y="317"/>
                  </a:lnTo>
                  <a:lnTo>
                    <a:pt x="48" y="299"/>
                  </a:lnTo>
                  <a:lnTo>
                    <a:pt x="39" y="283"/>
                  </a:lnTo>
                  <a:lnTo>
                    <a:pt x="31" y="267"/>
                  </a:lnTo>
                  <a:lnTo>
                    <a:pt x="25" y="251"/>
                  </a:lnTo>
                  <a:lnTo>
                    <a:pt x="19" y="236"/>
                  </a:lnTo>
                  <a:lnTo>
                    <a:pt x="12" y="221"/>
                  </a:lnTo>
                  <a:lnTo>
                    <a:pt x="9" y="207"/>
                  </a:lnTo>
                  <a:lnTo>
                    <a:pt x="5" y="193"/>
                  </a:lnTo>
                  <a:lnTo>
                    <a:pt x="3" y="179"/>
                  </a:lnTo>
                  <a:lnTo>
                    <a:pt x="1" y="166"/>
                  </a:lnTo>
                  <a:lnTo>
                    <a:pt x="0" y="154"/>
                  </a:lnTo>
                  <a:lnTo>
                    <a:pt x="0" y="141"/>
                  </a:lnTo>
                  <a:lnTo>
                    <a:pt x="1" y="126"/>
                  </a:lnTo>
                  <a:lnTo>
                    <a:pt x="4" y="112"/>
                  </a:lnTo>
                  <a:lnTo>
                    <a:pt x="9" y="97"/>
                  </a:lnTo>
                  <a:lnTo>
                    <a:pt x="14" y="85"/>
                  </a:lnTo>
                  <a:lnTo>
                    <a:pt x="21" y="72"/>
                  </a:lnTo>
                  <a:lnTo>
                    <a:pt x="30" y="60"/>
                  </a:lnTo>
                  <a:lnTo>
                    <a:pt x="41" y="49"/>
                  </a:lnTo>
                  <a:lnTo>
                    <a:pt x="52" y="39"/>
                  </a:lnTo>
                  <a:lnTo>
                    <a:pt x="65" y="28"/>
                  </a:lnTo>
                  <a:lnTo>
                    <a:pt x="78" y="20"/>
                  </a:lnTo>
                  <a:lnTo>
                    <a:pt x="93" y="14"/>
                  </a:lnTo>
                  <a:lnTo>
                    <a:pt x="109" y="8"/>
                  </a:lnTo>
                  <a:lnTo>
                    <a:pt x="125" y="4"/>
                  </a:lnTo>
                  <a:lnTo>
                    <a:pt x="142" y="1"/>
                  </a:lnTo>
                  <a:lnTo>
                    <a:pt x="159" y="0"/>
                  </a:lnTo>
                  <a:lnTo>
                    <a:pt x="178" y="0"/>
                  </a:lnTo>
                  <a:lnTo>
                    <a:pt x="195" y="1"/>
                  </a:lnTo>
                  <a:lnTo>
                    <a:pt x="209" y="2"/>
                  </a:lnTo>
                  <a:lnTo>
                    <a:pt x="224" y="5"/>
                  </a:lnTo>
                  <a:lnTo>
                    <a:pt x="237" y="9"/>
                  </a:lnTo>
                  <a:lnTo>
                    <a:pt x="251" y="14"/>
                  </a:lnTo>
                  <a:lnTo>
                    <a:pt x="263" y="20"/>
                  </a:lnTo>
                  <a:lnTo>
                    <a:pt x="274" y="26"/>
                  </a:lnTo>
                  <a:lnTo>
                    <a:pt x="285" y="35"/>
                  </a:lnTo>
                  <a:lnTo>
                    <a:pt x="291" y="41"/>
                  </a:lnTo>
                  <a:lnTo>
                    <a:pt x="299" y="47"/>
                  </a:lnTo>
                  <a:lnTo>
                    <a:pt x="305" y="55"/>
                  </a:lnTo>
                  <a:lnTo>
                    <a:pt x="311" y="63"/>
                  </a:lnTo>
                  <a:lnTo>
                    <a:pt x="322" y="81"/>
                  </a:lnTo>
                  <a:lnTo>
                    <a:pt x="333" y="102"/>
                  </a:lnTo>
                  <a:lnTo>
                    <a:pt x="334" y="106"/>
                  </a:lnTo>
                  <a:lnTo>
                    <a:pt x="339" y="95"/>
                  </a:lnTo>
                  <a:lnTo>
                    <a:pt x="345" y="85"/>
                  </a:lnTo>
                  <a:lnTo>
                    <a:pt x="351" y="76"/>
                  </a:lnTo>
                  <a:lnTo>
                    <a:pt x="359" y="66"/>
                  </a:lnTo>
                  <a:lnTo>
                    <a:pt x="365" y="58"/>
                  </a:lnTo>
                  <a:lnTo>
                    <a:pt x="372" y="51"/>
                  </a:lnTo>
                  <a:lnTo>
                    <a:pt x="378" y="45"/>
                  </a:lnTo>
                  <a:lnTo>
                    <a:pt x="387" y="39"/>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59" name="Freeform 39"/>
            <p:cNvSpPr>
              <a:spLocks/>
            </p:cNvSpPr>
            <p:nvPr/>
          </p:nvSpPr>
          <p:spPr bwMode="auto">
            <a:xfrm>
              <a:off x="2415" y="2705"/>
              <a:ext cx="167" cy="125"/>
            </a:xfrm>
            <a:custGeom>
              <a:avLst/>
              <a:gdLst/>
              <a:ahLst/>
              <a:cxnLst>
                <a:cxn ang="0">
                  <a:pos x="373" y="37"/>
                </a:cxn>
                <a:cxn ang="0">
                  <a:pos x="395" y="22"/>
                </a:cxn>
                <a:cxn ang="0">
                  <a:pos x="420" y="11"/>
                </a:cxn>
                <a:cxn ang="0">
                  <a:pos x="451" y="3"/>
                </a:cxn>
                <a:cxn ang="0">
                  <a:pos x="485" y="0"/>
                </a:cxn>
                <a:cxn ang="0">
                  <a:pos x="519" y="1"/>
                </a:cxn>
                <a:cxn ang="0">
                  <a:pos x="551" y="7"/>
                </a:cxn>
                <a:cxn ang="0">
                  <a:pos x="581" y="18"/>
                </a:cxn>
                <a:cxn ang="0">
                  <a:pos x="609" y="37"/>
                </a:cxn>
                <a:cxn ang="0">
                  <a:pos x="632" y="60"/>
                </a:cxn>
                <a:cxn ang="0">
                  <a:pos x="650" y="89"/>
                </a:cxn>
                <a:cxn ang="0">
                  <a:pos x="661" y="122"/>
                </a:cxn>
                <a:cxn ang="0">
                  <a:pos x="666" y="151"/>
                </a:cxn>
                <a:cxn ang="0">
                  <a:pos x="666" y="172"/>
                </a:cxn>
                <a:cxn ang="0">
                  <a:pos x="663" y="197"/>
                </a:cxn>
                <a:cxn ang="0">
                  <a:pos x="655" y="224"/>
                </a:cxn>
                <a:cxn ang="0">
                  <a:pos x="638" y="269"/>
                </a:cxn>
                <a:cxn ang="0">
                  <a:pos x="605" y="338"/>
                </a:cxn>
                <a:cxn ang="0">
                  <a:pos x="563" y="408"/>
                </a:cxn>
                <a:cxn ang="0">
                  <a:pos x="522" y="471"/>
                </a:cxn>
                <a:cxn ang="0">
                  <a:pos x="477" y="534"/>
                </a:cxn>
                <a:cxn ang="0">
                  <a:pos x="428" y="596"/>
                </a:cxn>
                <a:cxn ang="0">
                  <a:pos x="367" y="604"/>
                </a:cxn>
                <a:cxn ang="0">
                  <a:pos x="302" y="557"/>
                </a:cxn>
                <a:cxn ang="0">
                  <a:pos x="239" y="508"/>
                </a:cxn>
                <a:cxn ang="0">
                  <a:pos x="181" y="457"/>
                </a:cxn>
                <a:cxn ang="0">
                  <a:pos x="119" y="396"/>
                </a:cxn>
                <a:cxn ang="0">
                  <a:pos x="79" y="349"/>
                </a:cxn>
                <a:cxn ang="0">
                  <a:pos x="56" y="319"/>
                </a:cxn>
                <a:cxn ang="0">
                  <a:pos x="37" y="290"/>
                </a:cxn>
                <a:cxn ang="0">
                  <a:pos x="23" y="263"/>
                </a:cxn>
                <a:cxn ang="0">
                  <a:pos x="12" y="236"/>
                </a:cxn>
                <a:cxn ang="0">
                  <a:pos x="4" y="211"/>
                </a:cxn>
                <a:cxn ang="0">
                  <a:pos x="0" y="184"/>
                </a:cxn>
                <a:cxn ang="0">
                  <a:pos x="2" y="155"/>
                </a:cxn>
                <a:cxn ang="0">
                  <a:pos x="9" y="128"/>
                </a:cxn>
                <a:cxn ang="0">
                  <a:pos x="23" y="102"/>
                </a:cxn>
                <a:cxn ang="0">
                  <a:pos x="44" y="80"/>
                </a:cxn>
                <a:cxn ang="0">
                  <a:pos x="69" y="60"/>
                </a:cxn>
                <a:cxn ang="0">
                  <a:pos x="99" y="47"/>
                </a:cxn>
                <a:cxn ang="0">
                  <a:pos x="132" y="38"/>
                </a:cxn>
                <a:cxn ang="0">
                  <a:pos x="166" y="34"/>
                </a:cxn>
                <a:cxn ang="0">
                  <a:pos x="197" y="35"/>
                </a:cxn>
                <a:cxn ang="0">
                  <a:pos x="225" y="40"/>
                </a:cxn>
                <a:cxn ang="0">
                  <a:pos x="250" y="49"/>
                </a:cxn>
                <a:cxn ang="0">
                  <a:pos x="270" y="60"/>
                </a:cxn>
                <a:cxn ang="0">
                  <a:pos x="286" y="73"/>
                </a:cxn>
                <a:cxn ang="0">
                  <a:pos x="308" y="96"/>
                </a:cxn>
                <a:cxn ang="0">
                  <a:pos x="324" y="120"/>
                </a:cxn>
                <a:cxn ang="0">
                  <a:pos x="331" y="97"/>
                </a:cxn>
                <a:cxn ang="0">
                  <a:pos x="341" y="78"/>
                </a:cxn>
                <a:cxn ang="0">
                  <a:pos x="351" y="60"/>
                </a:cxn>
                <a:cxn ang="0">
                  <a:pos x="363" y="46"/>
                </a:cxn>
              </a:cxnLst>
              <a:rect l="0" t="0" r="r" b="b"/>
              <a:pathLst>
                <a:path w="666" h="627">
                  <a:moveTo>
                    <a:pt x="363" y="46"/>
                  </a:moveTo>
                  <a:lnTo>
                    <a:pt x="373" y="37"/>
                  </a:lnTo>
                  <a:lnTo>
                    <a:pt x="382" y="29"/>
                  </a:lnTo>
                  <a:lnTo>
                    <a:pt x="395" y="22"/>
                  </a:lnTo>
                  <a:lnTo>
                    <a:pt x="407" y="16"/>
                  </a:lnTo>
                  <a:lnTo>
                    <a:pt x="420" y="11"/>
                  </a:lnTo>
                  <a:lnTo>
                    <a:pt x="435" y="6"/>
                  </a:lnTo>
                  <a:lnTo>
                    <a:pt x="451" y="3"/>
                  </a:lnTo>
                  <a:lnTo>
                    <a:pt x="467" y="1"/>
                  </a:lnTo>
                  <a:lnTo>
                    <a:pt x="485" y="0"/>
                  </a:lnTo>
                  <a:lnTo>
                    <a:pt x="502" y="0"/>
                  </a:lnTo>
                  <a:lnTo>
                    <a:pt x="519" y="1"/>
                  </a:lnTo>
                  <a:lnTo>
                    <a:pt x="535" y="3"/>
                  </a:lnTo>
                  <a:lnTo>
                    <a:pt x="551" y="7"/>
                  </a:lnTo>
                  <a:lnTo>
                    <a:pt x="566" y="12"/>
                  </a:lnTo>
                  <a:lnTo>
                    <a:pt x="581" y="18"/>
                  </a:lnTo>
                  <a:lnTo>
                    <a:pt x="594" y="26"/>
                  </a:lnTo>
                  <a:lnTo>
                    <a:pt x="609" y="37"/>
                  </a:lnTo>
                  <a:lnTo>
                    <a:pt x="621" y="47"/>
                  </a:lnTo>
                  <a:lnTo>
                    <a:pt x="632" y="60"/>
                  </a:lnTo>
                  <a:lnTo>
                    <a:pt x="642" y="74"/>
                  </a:lnTo>
                  <a:lnTo>
                    <a:pt x="650" y="89"/>
                  </a:lnTo>
                  <a:lnTo>
                    <a:pt x="656" y="104"/>
                  </a:lnTo>
                  <a:lnTo>
                    <a:pt x="661" y="122"/>
                  </a:lnTo>
                  <a:lnTo>
                    <a:pt x="665" y="141"/>
                  </a:lnTo>
                  <a:lnTo>
                    <a:pt x="666" y="151"/>
                  </a:lnTo>
                  <a:lnTo>
                    <a:pt x="666" y="162"/>
                  </a:lnTo>
                  <a:lnTo>
                    <a:pt x="666" y="172"/>
                  </a:lnTo>
                  <a:lnTo>
                    <a:pt x="665" y="185"/>
                  </a:lnTo>
                  <a:lnTo>
                    <a:pt x="663" y="197"/>
                  </a:lnTo>
                  <a:lnTo>
                    <a:pt x="659" y="210"/>
                  </a:lnTo>
                  <a:lnTo>
                    <a:pt x="655" y="224"/>
                  </a:lnTo>
                  <a:lnTo>
                    <a:pt x="650" y="238"/>
                  </a:lnTo>
                  <a:lnTo>
                    <a:pt x="638" y="269"/>
                  </a:lnTo>
                  <a:lnTo>
                    <a:pt x="623" y="302"/>
                  </a:lnTo>
                  <a:lnTo>
                    <a:pt x="605" y="338"/>
                  </a:lnTo>
                  <a:lnTo>
                    <a:pt x="583" y="377"/>
                  </a:lnTo>
                  <a:lnTo>
                    <a:pt x="563" y="408"/>
                  </a:lnTo>
                  <a:lnTo>
                    <a:pt x="543" y="440"/>
                  </a:lnTo>
                  <a:lnTo>
                    <a:pt x="522" y="471"/>
                  </a:lnTo>
                  <a:lnTo>
                    <a:pt x="500" y="503"/>
                  </a:lnTo>
                  <a:lnTo>
                    <a:pt x="477" y="534"/>
                  </a:lnTo>
                  <a:lnTo>
                    <a:pt x="452" y="565"/>
                  </a:lnTo>
                  <a:lnTo>
                    <a:pt x="428" y="596"/>
                  </a:lnTo>
                  <a:lnTo>
                    <a:pt x="402" y="627"/>
                  </a:lnTo>
                  <a:lnTo>
                    <a:pt x="367" y="604"/>
                  </a:lnTo>
                  <a:lnTo>
                    <a:pt x="333" y="581"/>
                  </a:lnTo>
                  <a:lnTo>
                    <a:pt x="302" y="557"/>
                  </a:lnTo>
                  <a:lnTo>
                    <a:pt x="270" y="534"/>
                  </a:lnTo>
                  <a:lnTo>
                    <a:pt x="239" y="508"/>
                  </a:lnTo>
                  <a:lnTo>
                    <a:pt x="209" y="482"/>
                  </a:lnTo>
                  <a:lnTo>
                    <a:pt x="181" y="457"/>
                  </a:lnTo>
                  <a:lnTo>
                    <a:pt x="152" y="429"/>
                  </a:lnTo>
                  <a:lnTo>
                    <a:pt x="119" y="396"/>
                  </a:lnTo>
                  <a:lnTo>
                    <a:pt x="91" y="364"/>
                  </a:lnTo>
                  <a:lnTo>
                    <a:pt x="79" y="349"/>
                  </a:lnTo>
                  <a:lnTo>
                    <a:pt x="67" y="333"/>
                  </a:lnTo>
                  <a:lnTo>
                    <a:pt x="56" y="319"/>
                  </a:lnTo>
                  <a:lnTo>
                    <a:pt x="46" y="305"/>
                  </a:lnTo>
                  <a:lnTo>
                    <a:pt x="37" y="290"/>
                  </a:lnTo>
                  <a:lnTo>
                    <a:pt x="30" y="276"/>
                  </a:lnTo>
                  <a:lnTo>
                    <a:pt x="23" y="263"/>
                  </a:lnTo>
                  <a:lnTo>
                    <a:pt x="17" y="249"/>
                  </a:lnTo>
                  <a:lnTo>
                    <a:pt x="12" y="236"/>
                  </a:lnTo>
                  <a:lnTo>
                    <a:pt x="7" y="224"/>
                  </a:lnTo>
                  <a:lnTo>
                    <a:pt x="4" y="211"/>
                  </a:lnTo>
                  <a:lnTo>
                    <a:pt x="2" y="199"/>
                  </a:lnTo>
                  <a:lnTo>
                    <a:pt x="0" y="184"/>
                  </a:lnTo>
                  <a:lnTo>
                    <a:pt x="0" y="169"/>
                  </a:lnTo>
                  <a:lnTo>
                    <a:pt x="2" y="155"/>
                  </a:lnTo>
                  <a:lnTo>
                    <a:pt x="4" y="141"/>
                  </a:lnTo>
                  <a:lnTo>
                    <a:pt x="9" y="128"/>
                  </a:lnTo>
                  <a:lnTo>
                    <a:pt x="15" y="115"/>
                  </a:lnTo>
                  <a:lnTo>
                    <a:pt x="23" y="102"/>
                  </a:lnTo>
                  <a:lnTo>
                    <a:pt x="33" y="91"/>
                  </a:lnTo>
                  <a:lnTo>
                    <a:pt x="44" y="80"/>
                  </a:lnTo>
                  <a:lnTo>
                    <a:pt x="56" y="70"/>
                  </a:lnTo>
                  <a:lnTo>
                    <a:pt x="69" y="60"/>
                  </a:lnTo>
                  <a:lnTo>
                    <a:pt x="83" y="53"/>
                  </a:lnTo>
                  <a:lnTo>
                    <a:pt x="99" y="47"/>
                  </a:lnTo>
                  <a:lnTo>
                    <a:pt x="115" y="42"/>
                  </a:lnTo>
                  <a:lnTo>
                    <a:pt x="132" y="38"/>
                  </a:lnTo>
                  <a:lnTo>
                    <a:pt x="150" y="36"/>
                  </a:lnTo>
                  <a:lnTo>
                    <a:pt x="166" y="34"/>
                  </a:lnTo>
                  <a:lnTo>
                    <a:pt x="182" y="34"/>
                  </a:lnTo>
                  <a:lnTo>
                    <a:pt x="197" y="35"/>
                  </a:lnTo>
                  <a:lnTo>
                    <a:pt x="211" y="37"/>
                  </a:lnTo>
                  <a:lnTo>
                    <a:pt x="225" y="40"/>
                  </a:lnTo>
                  <a:lnTo>
                    <a:pt x="238" y="44"/>
                  </a:lnTo>
                  <a:lnTo>
                    <a:pt x="250" y="49"/>
                  </a:lnTo>
                  <a:lnTo>
                    <a:pt x="263" y="55"/>
                  </a:lnTo>
                  <a:lnTo>
                    <a:pt x="270" y="60"/>
                  </a:lnTo>
                  <a:lnTo>
                    <a:pt x="278" y="67"/>
                  </a:lnTo>
                  <a:lnTo>
                    <a:pt x="286" y="73"/>
                  </a:lnTo>
                  <a:lnTo>
                    <a:pt x="293" y="80"/>
                  </a:lnTo>
                  <a:lnTo>
                    <a:pt x="308" y="96"/>
                  </a:lnTo>
                  <a:lnTo>
                    <a:pt x="322" y="116"/>
                  </a:lnTo>
                  <a:lnTo>
                    <a:pt x="324" y="120"/>
                  </a:lnTo>
                  <a:lnTo>
                    <a:pt x="327" y="109"/>
                  </a:lnTo>
                  <a:lnTo>
                    <a:pt x="331" y="97"/>
                  </a:lnTo>
                  <a:lnTo>
                    <a:pt x="336" y="87"/>
                  </a:lnTo>
                  <a:lnTo>
                    <a:pt x="341" y="78"/>
                  </a:lnTo>
                  <a:lnTo>
                    <a:pt x="346" y="69"/>
                  </a:lnTo>
                  <a:lnTo>
                    <a:pt x="351" y="60"/>
                  </a:lnTo>
                  <a:lnTo>
                    <a:pt x="357" y="53"/>
                  </a:lnTo>
                  <a:lnTo>
                    <a:pt x="363" y="46"/>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60" name="Freeform 40"/>
            <p:cNvSpPr>
              <a:spLocks/>
            </p:cNvSpPr>
            <p:nvPr/>
          </p:nvSpPr>
          <p:spPr bwMode="auto">
            <a:xfrm>
              <a:off x="4857" y="854"/>
              <a:ext cx="183" cy="141"/>
            </a:xfrm>
            <a:custGeom>
              <a:avLst/>
              <a:gdLst/>
              <a:ahLst/>
              <a:cxnLst>
                <a:cxn ang="0">
                  <a:pos x="349" y="151"/>
                </a:cxn>
                <a:cxn ang="0">
                  <a:pos x="354" y="127"/>
                </a:cxn>
                <a:cxn ang="0">
                  <a:pos x="361" y="105"/>
                </a:cxn>
                <a:cxn ang="0">
                  <a:pos x="369" y="85"/>
                </a:cxn>
                <a:cxn ang="0">
                  <a:pos x="380" y="68"/>
                </a:cxn>
                <a:cxn ang="0">
                  <a:pos x="400" y="48"/>
                </a:cxn>
                <a:cxn ang="0">
                  <a:pos x="423" y="30"/>
                </a:cxn>
                <a:cxn ang="0">
                  <a:pos x="451" y="17"/>
                </a:cxn>
                <a:cxn ang="0">
                  <a:pos x="485" y="7"/>
                </a:cxn>
                <a:cxn ang="0">
                  <a:pos x="524" y="1"/>
                </a:cxn>
                <a:cxn ang="0">
                  <a:pos x="562" y="1"/>
                </a:cxn>
                <a:cxn ang="0">
                  <a:pos x="599" y="9"/>
                </a:cxn>
                <a:cxn ang="0">
                  <a:pos x="633" y="22"/>
                </a:cxn>
                <a:cxn ang="0">
                  <a:pos x="664" y="40"/>
                </a:cxn>
                <a:cxn ang="0">
                  <a:pos x="688" y="63"/>
                </a:cxn>
                <a:cxn ang="0">
                  <a:pos x="707" y="91"/>
                </a:cxn>
                <a:cxn ang="0">
                  <a:pos x="721" y="121"/>
                </a:cxn>
                <a:cxn ang="0">
                  <a:pos x="727" y="149"/>
                </a:cxn>
                <a:cxn ang="0">
                  <a:pos x="731" y="179"/>
                </a:cxn>
                <a:cxn ang="0">
                  <a:pos x="731" y="211"/>
                </a:cxn>
                <a:cxn ang="0">
                  <a:pos x="729" y="246"/>
                </a:cxn>
                <a:cxn ang="0">
                  <a:pos x="723" y="284"/>
                </a:cxn>
                <a:cxn ang="0">
                  <a:pos x="713" y="324"/>
                </a:cxn>
                <a:cxn ang="0">
                  <a:pos x="685" y="412"/>
                </a:cxn>
                <a:cxn ang="0">
                  <a:pos x="653" y="487"/>
                </a:cxn>
                <a:cxn ang="0">
                  <a:pos x="616" y="561"/>
                </a:cxn>
                <a:cxn ang="0">
                  <a:pos x="576" y="633"/>
                </a:cxn>
                <a:cxn ang="0">
                  <a:pos x="529" y="704"/>
                </a:cxn>
                <a:cxn ang="0">
                  <a:pos x="446" y="659"/>
                </a:cxn>
                <a:cxn ang="0">
                  <a:pos x="365" y="612"/>
                </a:cxn>
                <a:cxn ang="0">
                  <a:pos x="288" y="563"/>
                </a:cxn>
                <a:cxn ang="0">
                  <a:pos x="216" y="513"/>
                </a:cxn>
                <a:cxn ang="0">
                  <a:pos x="135" y="451"/>
                </a:cxn>
                <a:cxn ang="0">
                  <a:pos x="76" y="396"/>
                </a:cxn>
                <a:cxn ang="0">
                  <a:pos x="52" y="370"/>
                </a:cxn>
                <a:cxn ang="0">
                  <a:pos x="34" y="345"/>
                </a:cxn>
                <a:cxn ang="0">
                  <a:pos x="19" y="323"/>
                </a:cxn>
                <a:cxn ang="0">
                  <a:pos x="11" y="301"/>
                </a:cxn>
                <a:cxn ang="0">
                  <a:pos x="1" y="261"/>
                </a:cxn>
                <a:cxn ang="0">
                  <a:pos x="1" y="223"/>
                </a:cxn>
                <a:cxn ang="0">
                  <a:pos x="8" y="189"/>
                </a:cxn>
                <a:cxn ang="0">
                  <a:pos x="25" y="157"/>
                </a:cxn>
                <a:cxn ang="0">
                  <a:pos x="46" y="133"/>
                </a:cxn>
                <a:cxn ang="0">
                  <a:pos x="73" y="113"/>
                </a:cxn>
                <a:cxn ang="0">
                  <a:pos x="105" y="97"/>
                </a:cxn>
                <a:cxn ang="0">
                  <a:pos x="143" y="86"/>
                </a:cxn>
                <a:cxn ang="0">
                  <a:pos x="178" y="80"/>
                </a:cxn>
                <a:cxn ang="0">
                  <a:pos x="211" y="79"/>
                </a:cxn>
                <a:cxn ang="0">
                  <a:pos x="243" y="85"/>
                </a:cxn>
                <a:cxn ang="0">
                  <a:pos x="272" y="95"/>
                </a:cxn>
                <a:cxn ang="0">
                  <a:pos x="292" y="105"/>
                </a:cxn>
                <a:cxn ang="0">
                  <a:pos x="310" y="118"/>
                </a:cxn>
                <a:cxn ang="0">
                  <a:pos x="330" y="136"/>
                </a:cxn>
                <a:cxn ang="0">
                  <a:pos x="349" y="156"/>
                </a:cxn>
              </a:cxnLst>
              <a:rect l="0" t="0" r="r" b="b"/>
              <a:pathLst>
                <a:path w="731" h="704">
                  <a:moveTo>
                    <a:pt x="349" y="156"/>
                  </a:moveTo>
                  <a:lnTo>
                    <a:pt x="349" y="151"/>
                  </a:lnTo>
                  <a:lnTo>
                    <a:pt x="351" y="139"/>
                  </a:lnTo>
                  <a:lnTo>
                    <a:pt x="354" y="127"/>
                  </a:lnTo>
                  <a:lnTo>
                    <a:pt x="357" y="115"/>
                  </a:lnTo>
                  <a:lnTo>
                    <a:pt x="361" y="105"/>
                  </a:lnTo>
                  <a:lnTo>
                    <a:pt x="364" y="95"/>
                  </a:lnTo>
                  <a:lnTo>
                    <a:pt x="369" y="85"/>
                  </a:lnTo>
                  <a:lnTo>
                    <a:pt x="374" y="76"/>
                  </a:lnTo>
                  <a:lnTo>
                    <a:pt x="380" y="68"/>
                  </a:lnTo>
                  <a:lnTo>
                    <a:pt x="389" y="58"/>
                  </a:lnTo>
                  <a:lnTo>
                    <a:pt x="400" y="48"/>
                  </a:lnTo>
                  <a:lnTo>
                    <a:pt x="411" y="38"/>
                  </a:lnTo>
                  <a:lnTo>
                    <a:pt x="423" y="30"/>
                  </a:lnTo>
                  <a:lnTo>
                    <a:pt x="436" y="23"/>
                  </a:lnTo>
                  <a:lnTo>
                    <a:pt x="451" y="17"/>
                  </a:lnTo>
                  <a:lnTo>
                    <a:pt x="468" y="12"/>
                  </a:lnTo>
                  <a:lnTo>
                    <a:pt x="485" y="7"/>
                  </a:lnTo>
                  <a:lnTo>
                    <a:pt x="505" y="3"/>
                  </a:lnTo>
                  <a:lnTo>
                    <a:pt x="524" y="1"/>
                  </a:lnTo>
                  <a:lnTo>
                    <a:pt x="544" y="0"/>
                  </a:lnTo>
                  <a:lnTo>
                    <a:pt x="562" y="1"/>
                  </a:lnTo>
                  <a:lnTo>
                    <a:pt x="581" y="4"/>
                  </a:lnTo>
                  <a:lnTo>
                    <a:pt x="599" y="9"/>
                  </a:lnTo>
                  <a:lnTo>
                    <a:pt x="616" y="15"/>
                  </a:lnTo>
                  <a:lnTo>
                    <a:pt x="633" y="22"/>
                  </a:lnTo>
                  <a:lnTo>
                    <a:pt x="649" y="31"/>
                  </a:lnTo>
                  <a:lnTo>
                    <a:pt x="664" y="40"/>
                  </a:lnTo>
                  <a:lnTo>
                    <a:pt x="676" y="52"/>
                  </a:lnTo>
                  <a:lnTo>
                    <a:pt x="688" y="63"/>
                  </a:lnTo>
                  <a:lnTo>
                    <a:pt x="698" y="76"/>
                  </a:lnTo>
                  <a:lnTo>
                    <a:pt x="707" y="91"/>
                  </a:lnTo>
                  <a:lnTo>
                    <a:pt x="714" y="106"/>
                  </a:lnTo>
                  <a:lnTo>
                    <a:pt x="721" y="121"/>
                  </a:lnTo>
                  <a:lnTo>
                    <a:pt x="725" y="135"/>
                  </a:lnTo>
                  <a:lnTo>
                    <a:pt x="727" y="149"/>
                  </a:lnTo>
                  <a:lnTo>
                    <a:pt x="730" y="164"/>
                  </a:lnTo>
                  <a:lnTo>
                    <a:pt x="731" y="179"/>
                  </a:lnTo>
                  <a:lnTo>
                    <a:pt x="731" y="194"/>
                  </a:lnTo>
                  <a:lnTo>
                    <a:pt x="731" y="211"/>
                  </a:lnTo>
                  <a:lnTo>
                    <a:pt x="730" y="228"/>
                  </a:lnTo>
                  <a:lnTo>
                    <a:pt x="729" y="246"/>
                  </a:lnTo>
                  <a:lnTo>
                    <a:pt x="726" y="264"/>
                  </a:lnTo>
                  <a:lnTo>
                    <a:pt x="723" y="284"/>
                  </a:lnTo>
                  <a:lnTo>
                    <a:pt x="718" y="303"/>
                  </a:lnTo>
                  <a:lnTo>
                    <a:pt x="713" y="324"/>
                  </a:lnTo>
                  <a:lnTo>
                    <a:pt x="701" y="366"/>
                  </a:lnTo>
                  <a:lnTo>
                    <a:pt x="685" y="412"/>
                  </a:lnTo>
                  <a:lnTo>
                    <a:pt x="669" y="449"/>
                  </a:lnTo>
                  <a:lnTo>
                    <a:pt x="653" y="487"/>
                  </a:lnTo>
                  <a:lnTo>
                    <a:pt x="636" y="524"/>
                  </a:lnTo>
                  <a:lnTo>
                    <a:pt x="616" y="561"/>
                  </a:lnTo>
                  <a:lnTo>
                    <a:pt x="597" y="597"/>
                  </a:lnTo>
                  <a:lnTo>
                    <a:pt x="576" y="633"/>
                  </a:lnTo>
                  <a:lnTo>
                    <a:pt x="553" y="669"/>
                  </a:lnTo>
                  <a:lnTo>
                    <a:pt x="529" y="704"/>
                  </a:lnTo>
                  <a:lnTo>
                    <a:pt x="488" y="682"/>
                  </a:lnTo>
                  <a:lnTo>
                    <a:pt x="446" y="659"/>
                  </a:lnTo>
                  <a:lnTo>
                    <a:pt x="406" y="636"/>
                  </a:lnTo>
                  <a:lnTo>
                    <a:pt x="365" y="612"/>
                  </a:lnTo>
                  <a:lnTo>
                    <a:pt x="326" y="588"/>
                  </a:lnTo>
                  <a:lnTo>
                    <a:pt x="288" y="563"/>
                  </a:lnTo>
                  <a:lnTo>
                    <a:pt x="252" y="538"/>
                  </a:lnTo>
                  <a:lnTo>
                    <a:pt x="216" y="513"/>
                  </a:lnTo>
                  <a:lnTo>
                    <a:pt x="173" y="481"/>
                  </a:lnTo>
                  <a:lnTo>
                    <a:pt x="135" y="451"/>
                  </a:lnTo>
                  <a:lnTo>
                    <a:pt x="104" y="422"/>
                  </a:lnTo>
                  <a:lnTo>
                    <a:pt x="76" y="396"/>
                  </a:lnTo>
                  <a:lnTo>
                    <a:pt x="63" y="382"/>
                  </a:lnTo>
                  <a:lnTo>
                    <a:pt x="52" y="370"/>
                  </a:lnTo>
                  <a:lnTo>
                    <a:pt x="42" y="358"/>
                  </a:lnTo>
                  <a:lnTo>
                    <a:pt x="34" y="345"/>
                  </a:lnTo>
                  <a:lnTo>
                    <a:pt x="27" y="334"/>
                  </a:lnTo>
                  <a:lnTo>
                    <a:pt x="19" y="323"/>
                  </a:lnTo>
                  <a:lnTo>
                    <a:pt x="14" y="311"/>
                  </a:lnTo>
                  <a:lnTo>
                    <a:pt x="11" y="301"/>
                  </a:lnTo>
                  <a:lnTo>
                    <a:pt x="5" y="281"/>
                  </a:lnTo>
                  <a:lnTo>
                    <a:pt x="1" y="261"/>
                  </a:lnTo>
                  <a:lnTo>
                    <a:pt x="0" y="242"/>
                  </a:lnTo>
                  <a:lnTo>
                    <a:pt x="1" y="223"/>
                  </a:lnTo>
                  <a:lnTo>
                    <a:pt x="3" y="206"/>
                  </a:lnTo>
                  <a:lnTo>
                    <a:pt x="8" y="189"/>
                  </a:lnTo>
                  <a:lnTo>
                    <a:pt x="16" y="173"/>
                  </a:lnTo>
                  <a:lnTo>
                    <a:pt x="25" y="157"/>
                  </a:lnTo>
                  <a:lnTo>
                    <a:pt x="35" y="145"/>
                  </a:lnTo>
                  <a:lnTo>
                    <a:pt x="46" y="133"/>
                  </a:lnTo>
                  <a:lnTo>
                    <a:pt x="60" y="123"/>
                  </a:lnTo>
                  <a:lnTo>
                    <a:pt x="73" y="113"/>
                  </a:lnTo>
                  <a:lnTo>
                    <a:pt x="89" y="105"/>
                  </a:lnTo>
                  <a:lnTo>
                    <a:pt x="105" y="97"/>
                  </a:lnTo>
                  <a:lnTo>
                    <a:pt x="123" y="91"/>
                  </a:lnTo>
                  <a:lnTo>
                    <a:pt x="143" y="86"/>
                  </a:lnTo>
                  <a:lnTo>
                    <a:pt x="160" y="82"/>
                  </a:lnTo>
                  <a:lnTo>
                    <a:pt x="178" y="80"/>
                  </a:lnTo>
                  <a:lnTo>
                    <a:pt x="195" y="79"/>
                  </a:lnTo>
                  <a:lnTo>
                    <a:pt x="211" y="79"/>
                  </a:lnTo>
                  <a:lnTo>
                    <a:pt x="227" y="81"/>
                  </a:lnTo>
                  <a:lnTo>
                    <a:pt x="243" y="85"/>
                  </a:lnTo>
                  <a:lnTo>
                    <a:pt x="258" y="89"/>
                  </a:lnTo>
                  <a:lnTo>
                    <a:pt x="272" y="95"/>
                  </a:lnTo>
                  <a:lnTo>
                    <a:pt x="282" y="99"/>
                  </a:lnTo>
                  <a:lnTo>
                    <a:pt x="292" y="105"/>
                  </a:lnTo>
                  <a:lnTo>
                    <a:pt x="301" y="111"/>
                  </a:lnTo>
                  <a:lnTo>
                    <a:pt x="310" y="118"/>
                  </a:lnTo>
                  <a:lnTo>
                    <a:pt x="320" y="127"/>
                  </a:lnTo>
                  <a:lnTo>
                    <a:pt x="330" y="136"/>
                  </a:lnTo>
                  <a:lnTo>
                    <a:pt x="340" y="146"/>
                  </a:lnTo>
                  <a:lnTo>
                    <a:pt x="349" y="156"/>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61" name="Freeform 41"/>
            <p:cNvSpPr>
              <a:spLocks/>
            </p:cNvSpPr>
            <p:nvPr/>
          </p:nvSpPr>
          <p:spPr bwMode="auto">
            <a:xfrm>
              <a:off x="3715" y="606"/>
              <a:ext cx="185" cy="138"/>
            </a:xfrm>
            <a:custGeom>
              <a:avLst/>
              <a:gdLst/>
              <a:ahLst/>
              <a:cxnLst>
                <a:cxn ang="0">
                  <a:pos x="377" y="115"/>
                </a:cxn>
                <a:cxn ang="0">
                  <a:pos x="390" y="94"/>
                </a:cxn>
                <a:cxn ang="0">
                  <a:pos x="405" y="74"/>
                </a:cxn>
                <a:cxn ang="0">
                  <a:pos x="421" y="58"/>
                </a:cxn>
                <a:cxn ang="0">
                  <a:pos x="437" y="44"/>
                </a:cxn>
                <a:cxn ang="0">
                  <a:pos x="463" y="29"/>
                </a:cxn>
                <a:cxn ang="0">
                  <a:pos x="492" y="20"/>
                </a:cxn>
                <a:cxn ang="0">
                  <a:pos x="524" y="14"/>
                </a:cxn>
                <a:cxn ang="0">
                  <a:pos x="559" y="13"/>
                </a:cxn>
                <a:cxn ang="0">
                  <a:pos x="600" y="18"/>
                </a:cxn>
                <a:cxn ang="0">
                  <a:pos x="635" y="28"/>
                </a:cxn>
                <a:cxn ang="0">
                  <a:pos x="667" y="43"/>
                </a:cxn>
                <a:cxn ang="0">
                  <a:pos x="695" y="65"/>
                </a:cxn>
                <a:cxn ang="0">
                  <a:pos x="717" y="91"/>
                </a:cxn>
                <a:cxn ang="0">
                  <a:pos x="732" y="119"/>
                </a:cxn>
                <a:cxn ang="0">
                  <a:pos x="740" y="149"/>
                </a:cxn>
                <a:cxn ang="0">
                  <a:pos x="741" y="183"/>
                </a:cxn>
                <a:cxn ang="0">
                  <a:pos x="738" y="211"/>
                </a:cxn>
                <a:cxn ang="0">
                  <a:pos x="730" y="239"/>
                </a:cxn>
                <a:cxn ang="0">
                  <a:pos x="719" y="270"/>
                </a:cxn>
                <a:cxn ang="0">
                  <a:pos x="704" y="303"/>
                </a:cxn>
                <a:cxn ang="0">
                  <a:pos x="684" y="337"/>
                </a:cxn>
                <a:cxn ang="0">
                  <a:pos x="661" y="373"/>
                </a:cxn>
                <a:cxn ang="0">
                  <a:pos x="601" y="449"/>
                </a:cxn>
                <a:cxn ang="0">
                  <a:pos x="543" y="513"/>
                </a:cxn>
                <a:cxn ang="0">
                  <a:pos x="482" y="574"/>
                </a:cxn>
                <a:cxn ang="0">
                  <a:pos x="416" y="632"/>
                </a:cxn>
                <a:cxn ang="0">
                  <a:pos x="346" y="688"/>
                </a:cxn>
                <a:cxn ang="0">
                  <a:pos x="284" y="623"/>
                </a:cxn>
                <a:cxn ang="0">
                  <a:pos x="224" y="558"/>
                </a:cxn>
                <a:cxn ang="0">
                  <a:pos x="169" y="492"/>
                </a:cxn>
                <a:cxn ang="0">
                  <a:pos x="118" y="424"/>
                </a:cxn>
                <a:cxn ang="0">
                  <a:pos x="65" y="345"/>
                </a:cxn>
                <a:cxn ang="0">
                  <a:pos x="27" y="277"/>
                </a:cxn>
                <a:cxn ang="0">
                  <a:pos x="15" y="247"/>
                </a:cxn>
                <a:cxn ang="0">
                  <a:pos x="6" y="219"/>
                </a:cxn>
                <a:cxn ang="0">
                  <a:pos x="1" y="193"/>
                </a:cxn>
                <a:cxn ang="0">
                  <a:pos x="0" y="171"/>
                </a:cxn>
                <a:cxn ang="0">
                  <a:pos x="6" y="130"/>
                </a:cxn>
                <a:cxn ang="0">
                  <a:pos x="19" y="95"/>
                </a:cxn>
                <a:cxn ang="0">
                  <a:pos x="39" y="64"/>
                </a:cxn>
                <a:cxn ang="0">
                  <a:pos x="66" y="38"/>
                </a:cxn>
                <a:cxn ang="0">
                  <a:pos x="96" y="20"/>
                </a:cxn>
                <a:cxn ang="0">
                  <a:pos x="129" y="7"/>
                </a:cxn>
                <a:cxn ang="0">
                  <a:pos x="164" y="1"/>
                </a:cxn>
                <a:cxn ang="0">
                  <a:pos x="204" y="0"/>
                </a:cxn>
                <a:cxn ang="0">
                  <a:pos x="240" y="3"/>
                </a:cxn>
                <a:cxn ang="0">
                  <a:pos x="272" y="12"/>
                </a:cxn>
                <a:cxn ang="0">
                  <a:pos x="300" y="24"/>
                </a:cxn>
                <a:cxn ang="0">
                  <a:pos x="324" y="41"/>
                </a:cxn>
                <a:cxn ang="0">
                  <a:pos x="339" y="57"/>
                </a:cxn>
                <a:cxn ang="0">
                  <a:pos x="352" y="74"/>
                </a:cxn>
                <a:cxn ang="0">
                  <a:pos x="365" y="96"/>
                </a:cxn>
                <a:cxn ang="0">
                  <a:pos x="376" y="120"/>
                </a:cxn>
              </a:cxnLst>
              <a:rect l="0" t="0" r="r" b="b"/>
              <a:pathLst>
                <a:path w="741" h="688">
                  <a:moveTo>
                    <a:pt x="376" y="120"/>
                  </a:moveTo>
                  <a:lnTo>
                    <a:pt x="377" y="115"/>
                  </a:lnTo>
                  <a:lnTo>
                    <a:pt x="383" y="104"/>
                  </a:lnTo>
                  <a:lnTo>
                    <a:pt x="390" y="94"/>
                  </a:lnTo>
                  <a:lnTo>
                    <a:pt x="398" y="83"/>
                  </a:lnTo>
                  <a:lnTo>
                    <a:pt x="405" y="74"/>
                  </a:lnTo>
                  <a:lnTo>
                    <a:pt x="412" y="65"/>
                  </a:lnTo>
                  <a:lnTo>
                    <a:pt x="421" y="58"/>
                  </a:lnTo>
                  <a:lnTo>
                    <a:pt x="428" y="51"/>
                  </a:lnTo>
                  <a:lnTo>
                    <a:pt x="437" y="44"/>
                  </a:lnTo>
                  <a:lnTo>
                    <a:pt x="449" y="36"/>
                  </a:lnTo>
                  <a:lnTo>
                    <a:pt x="463" y="29"/>
                  </a:lnTo>
                  <a:lnTo>
                    <a:pt x="477" y="24"/>
                  </a:lnTo>
                  <a:lnTo>
                    <a:pt x="492" y="20"/>
                  </a:lnTo>
                  <a:lnTo>
                    <a:pt x="507" y="16"/>
                  </a:lnTo>
                  <a:lnTo>
                    <a:pt x="524" y="14"/>
                  </a:lnTo>
                  <a:lnTo>
                    <a:pt x="541" y="13"/>
                  </a:lnTo>
                  <a:lnTo>
                    <a:pt x="559" y="13"/>
                  </a:lnTo>
                  <a:lnTo>
                    <a:pt x="580" y="15"/>
                  </a:lnTo>
                  <a:lnTo>
                    <a:pt x="600" y="18"/>
                  </a:lnTo>
                  <a:lnTo>
                    <a:pt x="618" y="22"/>
                  </a:lnTo>
                  <a:lnTo>
                    <a:pt x="635" y="28"/>
                  </a:lnTo>
                  <a:lnTo>
                    <a:pt x="652" y="35"/>
                  </a:lnTo>
                  <a:lnTo>
                    <a:pt x="667" y="43"/>
                  </a:lnTo>
                  <a:lnTo>
                    <a:pt x="681" y="54"/>
                  </a:lnTo>
                  <a:lnTo>
                    <a:pt x="695" y="65"/>
                  </a:lnTo>
                  <a:lnTo>
                    <a:pt x="707" y="78"/>
                  </a:lnTo>
                  <a:lnTo>
                    <a:pt x="717" y="91"/>
                  </a:lnTo>
                  <a:lnTo>
                    <a:pt x="726" y="105"/>
                  </a:lnTo>
                  <a:lnTo>
                    <a:pt x="732" y="119"/>
                  </a:lnTo>
                  <a:lnTo>
                    <a:pt x="737" y="134"/>
                  </a:lnTo>
                  <a:lnTo>
                    <a:pt x="740" y="149"/>
                  </a:lnTo>
                  <a:lnTo>
                    <a:pt x="741" y="166"/>
                  </a:lnTo>
                  <a:lnTo>
                    <a:pt x="741" y="183"/>
                  </a:lnTo>
                  <a:lnTo>
                    <a:pt x="740" y="196"/>
                  </a:lnTo>
                  <a:lnTo>
                    <a:pt x="738" y="211"/>
                  </a:lnTo>
                  <a:lnTo>
                    <a:pt x="735" y="225"/>
                  </a:lnTo>
                  <a:lnTo>
                    <a:pt x="730" y="239"/>
                  </a:lnTo>
                  <a:lnTo>
                    <a:pt x="726" y="255"/>
                  </a:lnTo>
                  <a:lnTo>
                    <a:pt x="719" y="270"/>
                  </a:lnTo>
                  <a:lnTo>
                    <a:pt x="712" y="287"/>
                  </a:lnTo>
                  <a:lnTo>
                    <a:pt x="704" y="303"/>
                  </a:lnTo>
                  <a:lnTo>
                    <a:pt x="694" y="320"/>
                  </a:lnTo>
                  <a:lnTo>
                    <a:pt x="684" y="337"/>
                  </a:lnTo>
                  <a:lnTo>
                    <a:pt x="673" y="354"/>
                  </a:lnTo>
                  <a:lnTo>
                    <a:pt x="661" y="373"/>
                  </a:lnTo>
                  <a:lnTo>
                    <a:pt x="633" y="410"/>
                  </a:lnTo>
                  <a:lnTo>
                    <a:pt x="601" y="449"/>
                  </a:lnTo>
                  <a:lnTo>
                    <a:pt x="573" y="482"/>
                  </a:lnTo>
                  <a:lnTo>
                    <a:pt x="543" y="513"/>
                  </a:lnTo>
                  <a:lnTo>
                    <a:pt x="514" y="543"/>
                  </a:lnTo>
                  <a:lnTo>
                    <a:pt x="482" y="574"/>
                  </a:lnTo>
                  <a:lnTo>
                    <a:pt x="450" y="603"/>
                  </a:lnTo>
                  <a:lnTo>
                    <a:pt x="416" y="632"/>
                  </a:lnTo>
                  <a:lnTo>
                    <a:pt x="382" y="660"/>
                  </a:lnTo>
                  <a:lnTo>
                    <a:pt x="346" y="688"/>
                  </a:lnTo>
                  <a:lnTo>
                    <a:pt x="315" y="655"/>
                  </a:lnTo>
                  <a:lnTo>
                    <a:pt x="284" y="623"/>
                  </a:lnTo>
                  <a:lnTo>
                    <a:pt x="253" y="591"/>
                  </a:lnTo>
                  <a:lnTo>
                    <a:pt x="224" y="558"/>
                  </a:lnTo>
                  <a:lnTo>
                    <a:pt x="196" y="525"/>
                  </a:lnTo>
                  <a:lnTo>
                    <a:pt x="169" y="492"/>
                  </a:lnTo>
                  <a:lnTo>
                    <a:pt x="143" y="458"/>
                  </a:lnTo>
                  <a:lnTo>
                    <a:pt x="118" y="424"/>
                  </a:lnTo>
                  <a:lnTo>
                    <a:pt x="89" y="384"/>
                  </a:lnTo>
                  <a:lnTo>
                    <a:pt x="65" y="345"/>
                  </a:lnTo>
                  <a:lnTo>
                    <a:pt x="44" y="310"/>
                  </a:lnTo>
                  <a:lnTo>
                    <a:pt x="27" y="277"/>
                  </a:lnTo>
                  <a:lnTo>
                    <a:pt x="21" y="261"/>
                  </a:lnTo>
                  <a:lnTo>
                    <a:pt x="15" y="247"/>
                  </a:lnTo>
                  <a:lnTo>
                    <a:pt x="10" y="232"/>
                  </a:lnTo>
                  <a:lnTo>
                    <a:pt x="6" y="219"/>
                  </a:lnTo>
                  <a:lnTo>
                    <a:pt x="3" y="206"/>
                  </a:lnTo>
                  <a:lnTo>
                    <a:pt x="1" y="193"/>
                  </a:lnTo>
                  <a:lnTo>
                    <a:pt x="0" y="182"/>
                  </a:lnTo>
                  <a:lnTo>
                    <a:pt x="0" y="171"/>
                  </a:lnTo>
                  <a:lnTo>
                    <a:pt x="3" y="150"/>
                  </a:lnTo>
                  <a:lnTo>
                    <a:pt x="6" y="130"/>
                  </a:lnTo>
                  <a:lnTo>
                    <a:pt x="11" y="111"/>
                  </a:lnTo>
                  <a:lnTo>
                    <a:pt x="19" y="95"/>
                  </a:lnTo>
                  <a:lnTo>
                    <a:pt x="28" y="78"/>
                  </a:lnTo>
                  <a:lnTo>
                    <a:pt x="39" y="64"/>
                  </a:lnTo>
                  <a:lnTo>
                    <a:pt x="52" y="51"/>
                  </a:lnTo>
                  <a:lnTo>
                    <a:pt x="66" y="38"/>
                  </a:lnTo>
                  <a:lnTo>
                    <a:pt x="81" y="29"/>
                  </a:lnTo>
                  <a:lnTo>
                    <a:pt x="96" y="20"/>
                  </a:lnTo>
                  <a:lnTo>
                    <a:pt x="112" y="14"/>
                  </a:lnTo>
                  <a:lnTo>
                    <a:pt x="129" y="7"/>
                  </a:lnTo>
                  <a:lnTo>
                    <a:pt x="146" y="3"/>
                  </a:lnTo>
                  <a:lnTo>
                    <a:pt x="164" y="1"/>
                  </a:lnTo>
                  <a:lnTo>
                    <a:pt x="184" y="0"/>
                  </a:lnTo>
                  <a:lnTo>
                    <a:pt x="204" y="0"/>
                  </a:lnTo>
                  <a:lnTo>
                    <a:pt x="223" y="1"/>
                  </a:lnTo>
                  <a:lnTo>
                    <a:pt x="240" y="3"/>
                  </a:lnTo>
                  <a:lnTo>
                    <a:pt x="257" y="7"/>
                  </a:lnTo>
                  <a:lnTo>
                    <a:pt x="272" y="12"/>
                  </a:lnTo>
                  <a:lnTo>
                    <a:pt x="286" y="18"/>
                  </a:lnTo>
                  <a:lnTo>
                    <a:pt x="300" y="24"/>
                  </a:lnTo>
                  <a:lnTo>
                    <a:pt x="313" y="32"/>
                  </a:lnTo>
                  <a:lnTo>
                    <a:pt x="324" y="41"/>
                  </a:lnTo>
                  <a:lnTo>
                    <a:pt x="332" y="49"/>
                  </a:lnTo>
                  <a:lnTo>
                    <a:pt x="339" y="57"/>
                  </a:lnTo>
                  <a:lnTo>
                    <a:pt x="346" y="65"/>
                  </a:lnTo>
                  <a:lnTo>
                    <a:pt x="352" y="74"/>
                  </a:lnTo>
                  <a:lnTo>
                    <a:pt x="359" y="84"/>
                  </a:lnTo>
                  <a:lnTo>
                    <a:pt x="365" y="96"/>
                  </a:lnTo>
                  <a:lnTo>
                    <a:pt x="371" y="108"/>
                  </a:lnTo>
                  <a:lnTo>
                    <a:pt x="376" y="120"/>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62" name="Freeform 42"/>
            <p:cNvSpPr>
              <a:spLocks/>
            </p:cNvSpPr>
            <p:nvPr/>
          </p:nvSpPr>
          <p:spPr bwMode="auto">
            <a:xfrm>
              <a:off x="5066" y="1723"/>
              <a:ext cx="166" cy="123"/>
            </a:xfrm>
            <a:custGeom>
              <a:avLst/>
              <a:gdLst/>
              <a:ahLst/>
              <a:cxnLst>
                <a:cxn ang="0">
                  <a:pos x="333" y="102"/>
                </a:cxn>
                <a:cxn ang="0">
                  <a:pos x="355" y="63"/>
                </a:cxn>
                <a:cxn ang="0">
                  <a:pos x="368" y="47"/>
                </a:cxn>
                <a:cxn ang="0">
                  <a:pos x="382" y="35"/>
                </a:cxn>
                <a:cxn ang="0">
                  <a:pos x="403" y="20"/>
                </a:cxn>
                <a:cxn ang="0">
                  <a:pos x="428" y="9"/>
                </a:cxn>
                <a:cxn ang="0">
                  <a:pos x="456" y="2"/>
                </a:cxn>
                <a:cxn ang="0">
                  <a:pos x="488" y="0"/>
                </a:cxn>
                <a:cxn ang="0">
                  <a:pos x="525" y="1"/>
                </a:cxn>
                <a:cxn ang="0">
                  <a:pos x="558" y="8"/>
                </a:cxn>
                <a:cxn ang="0">
                  <a:pos x="587" y="20"/>
                </a:cxn>
                <a:cxn ang="0">
                  <a:pos x="614" y="39"/>
                </a:cxn>
                <a:cxn ang="0">
                  <a:pos x="636" y="60"/>
                </a:cxn>
                <a:cxn ang="0">
                  <a:pos x="652" y="85"/>
                </a:cxn>
                <a:cxn ang="0">
                  <a:pos x="662" y="112"/>
                </a:cxn>
                <a:cxn ang="0">
                  <a:pos x="665" y="141"/>
                </a:cxn>
                <a:cxn ang="0">
                  <a:pos x="665" y="166"/>
                </a:cxn>
                <a:cxn ang="0">
                  <a:pos x="661" y="193"/>
                </a:cxn>
                <a:cxn ang="0">
                  <a:pos x="653" y="221"/>
                </a:cxn>
                <a:cxn ang="0">
                  <a:pos x="642" y="251"/>
                </a:cxn>
                <a:cxn ang="0">
                  <a:pos x="609" y="317"/>
                </a:cxn>
                <a:cxn ang="0">
                  <a:pos x="562" y="389"/>
                </a:cxn>
                <a:cxn ang="0">
                  <a:pos x="515" y="449"/>
                </a:cxn>
                <a:cxn ang="0">
                  <a:pos x="465" y="507"/>
                </a:cxn>
                <a:cxn ang="0">
                  <a:pos x="411" y="563"/>
                </a:cxn>
                <a:cxn ang="0">
                  <a:pos x="354" y="618"/>
                </a:cxn>
                <a:cxn ang="0">
                  <a:pos x="291" y="563"/>
                </a:cxn>
                <a:cxn ang="0">
                  <a:pos x="232" y="508"/>
                </a:cxn>
                <a:cxn ang="0">
                  <a:pos x="177" y="451"/>
                </a:cxn>
                <a:cxn ang="0">
                  <a:pos x="126" y="394"/>
                </a:cxn>
                <a:cxn ang="0">
                  <a:pos x="72" y="326"/>
                </a:cxn>
                <a:cxn ang="0">
                  <a:pos x="33" y="268"/>
                </a:cxn>
                <a:cxn ang="0">
                  <a:pos x="18" y="241"/>
                </a:cxn>
                <a:cxn ang="0">
                  <a:pos x="9" y="216"/>
                </a:cxn>
                <a:cxn ang="0">
                  <a:pos x="3" y="194"/>
                </a:cxn>
                <a:cxn ang="0">
                  <a:pos x="0" y="173"/>
                </a:cxn>
                <a:cxn ang="0">
                  <a:pos x="1" y="136"/>
                </a:cxn>
                <a:cxn ang="0">
                  <a:pos x="10" y="103"/>
                </a:cxn>
                <a:cxn ang="0">
                  <a:pos x="26" y="76"/>
                </a:cxn>
                <a:cxn ang="0">
                  <a:pos x="48" y="51"/>
                </a:cxn>
                <a:cxn ang="0">
                  <a:pos x="72" y="33"/>
                </a:cxn>
                <a:cxn ang="0">
                  <a:pos x="102" y="20"/>
                </a:cxn>
                <a:cxn ang="0">
                  <a:pos x="133" y="12"/>
                </a:cxn>
                <a:cxn ang="0">
                  <a:pos x="169" y="8"/>
                </a:cxn>
                <a:cxn ang="0">
                  <a:pos x="201" y="9"/>
                </a:cxn>
                <a:cxn ang="0">
                  <a:pos x="230" y="15"/>
                </a:cxn>
                <a:cxn ang="0">
                  <a:pos x="257" y="24"/>
                </a:cxn>
                <a:cxn ang="0">
                  <a:pos x="280" y="39"/>
                </a:cxn>
                <a:cxn ang="0">
                  <a:pos x="295" y="51"/>
                </a:cxn>
                <a:cxn ang="0">
                  <a:pos x="308" y="66"/>
                </a:cxn>
                <a:cxn ang="0">
                  <a:pos x="333" y="106"/>
                </a:cxn>
              </a:cxnLst>
              <a:rect l="0" t="0" r="r" b="b"/>
              <a:pathLst>
                <a:path w="665" h="618">
                  <a:moveTo>
                    <a:pt x="333" y="106"/>
                  </a:moveTo>
                  <a:lnTo>
                    <a:pt x="333" y="102"/>
                  </a:lnTo>
                  <a:lnTo>
                    <a:pt x="344" y="81"/>
                  </a:lnTo>
                  <a:lnTo>
                    <a:pt x="355" y="63"/>
                  </a:lnTo>
                  <a:lnTo>
                    <a:pt x="361" y="55"/>
                  </a:lnTo>
                  <a:lnTo>
                    <a:pt x="368" y="47"/>
                  </a:lnTo>
                  <a:lnTo>
                    <a:pt x="374" y="41"/>
                  </a:lnTo>
                  <a:lnTo>
                    <a:pt x="382" y="35"/>
                  </a:lnTo>
                  <a:lnTo>
                    <a:pt x="391" y="26"/>
                  </a:lnTo>
                  <a:lnTo>
                    <a:pt x="403" y="20"/>
                  </a:lnTo>
                  <a:lnTo>
                    <a:pt x="415" y="14"/>
                  </a:lnTo>
                  <a:lnTo>
                    <a:pt x="428" y="9"/>
                  </a:lnTo>
                  <a:lnTo>
                    <a:pt x="442" y="5"/>
                  </a:lnTo>
                  <a:lnTo>
                    <a:pt x="456" y="2"/>
                  </a:lnTo>
                  <a:lnTo>
                    <a:pt x="472" y="1"/>
                  </a:lnTo>
                  <a:lnTo>
                    <a:pt x="488" y="0"/>
                  </a:lnTo>
                  <a:lnTo>
                    <a:pt x="506" y="0"/>
                  </a:lnTo>
                  <a:lnTo>
                    <a:pt x="525" y="1"/>
                  </a:lnTo>
                  <a:lnTo>
                    <a:pt x="541" y="4"/>
                  </a:lnTo>
                  <a:lnTo>
                    <a:pt x="558" y="8"/>
                  </a:lnTo>
                  <a:lnTo>
                    <a:pt x="573" y="14"/>
                  </a:lnTo>
                  <a:lnTo>
                    <a:pt x="587" y="20"/>
                  </a:lnTo>
                  <a:lnTo>
                    <a:pt x="602" y="28"/>
                  </a:lnTo>
                  <a:lnTo>
                    <a:pt x="614" y="39"/>
                  </a:lnTo>
                  <a:lnTo>
                    <a:pt x="626" y="49"/>
                  </a:lnTo>
                  <a:lnTo>
                    <a:pt x="636" y="60"/>
                  </a:lnTo>
                  <a:lnTo>
                    <a:pt x="645" y="72"/>
                  </a:lnTo>
                  <a:lnTo>
                    <a:pt x="652" y="85"/>
                  </a:lnTo>
                  <a:lnTo>
                    <a:pt x="657" y="97"/>
                  </a:lnTo>
                  <a:lnTo>
                    <a:pt x="662" y="112"/>
                  </a:lnTo>
                  <a:lnTo>
                    <a:pt x="664" y="126"/>
                  </a:lnTo>
                  <a:lnTo>
                    <a:pt x="665" y="141"/>
                  </a:lnTo>
                  <a:lnTo>
                    <a:pt x="665" y="154"/>
                  </a:lnTo>
                  <a:lnTo>
                    <a:pt x="665" y="166"/>
                  </a:lnTo>
                  <a:lnTo>
                    <a:pt x="663" y="179"/>
                  </a:lnTo>
                  <a:lnTo>
                    <a:pt x="661" y="193"/>
                  </a:lnTo>
                  <a:lnTo>
                    <a:pt x="657" y="207"/>
                  </a:lnTo>
                  <a:lnTo>
                    <a:pt x="653" y="221"/>
                  </a:lnTo>
                  <a:lnTo>
                    <a:pt x="648" y="236"/>
                  </a:lnTo>
                  <a:lnTo>
                    <a:pt x="642" y="251"/>
                  </a:lnTo>
                  <a:lnTo>
                    <a:pt x="628" y="283"/>
                  </a:lnTo>
                  <a:lnTo>
                    <a:pt x="609" y="317"/>
                  </a:lnTo>
                  <a:lnTo>
                    <a:pt x="587" y="352"/>
                  </a:lnTo>
                  <a:lnTo>
                    <a:pt x="562" y="389"/>
                  </a:lnTo>
                  <a:lnTo>
                    <a:pt x="539" y="419"/>
                  </a:lnTo>
                  <a:lnTo>
                    <a:pt x="515" y="449"/>
                  </a:lnTo>
                  <a:lnTo>
                    <a:pt x="491" y="478"/>
                  </a:lnTo>
                  <a:lnTo>
                    <a:pt x="465" y="507"/>
                  </a:lnTo>
                  <a:lnTo>
                    <a:pt x="439" y="536"/>
                  </a:lnTo>
                  <a:lnTo>
                    <a:pt x="411" y="563"/>
                  </a:lnTo>
                  <a:lnTo>
                    <a:pt x="383" y="591"/>
                  </a:lnTo>
                  <a:lnTo>
                    <a:pt x="354" y="618"/>
                  </a:lnTo>
                  <a:lnTo>
                    <a:pt x="322" y="590"/>
                  </a:lnTo>
                  <a:lnTo>
                    <a:pt x="291" y="563"/>
                  </a:lnTo>
                  <a:lnTo>
                    <a:pt x="262" y="536"/>
                  </a:lnTo>
                  <a:lnTo>
                    <a:pt x="232" y="508"/>
                  </a:lnTo>
                  <a:lnTo>
                    <a:pt x="206" y="480"/>
                  </a:lnTo>
                  <a:lnTo>
                    <a:pt x="177" y="451"/>
                  </a:lnTo>
                  <a:lnTo>
                    <a:pt x="152" y="424"/>
                  </a:lnTo>
                  <a:lnTo>
                    <a:pt x="126" y="394"/>
                  </a:lnTo>
                  <a:lnTo>
                    <a:pt x="98" y="359"/>
                  </a:lnTo>
                  <a:lnTo>
                    <a:pt x="72" y="326"/>
                  </a:lnTo>
                  <a:lnTo>
                    <a:pt x="50" y="296"/>
                  </a:lnTo>
                  <a:lnTo>
                    <a:pt x="33" y="268"/>
                  </a:lnTo>
                  <a:lnTo>
                    <a:pt x="26" y="253"/>
                  </a:lnTo>
                  <a:lnTo>
                    <a:pt x="18" y="241"/>
                  </a:lnTo>
                  <a:lnTo>
                    <a:pt x="14" y="229"/>
                  </a:lnTo>
                  <a:lnTo>
                    <a:pt x="9" y="216"/>
                  </a:lnTo>
                  <a:lnTo>
                    <a:pt x="5" y="205"/>
                  </a:lnTo>
                  <a:lnTo>
                    <a:pt x="3" y="194"/>
                  </a:lnTo>
                  <a:lnTo>
                    <a:pt x="0" y="183"/>
                  </a:lnTo>
                  <a:lnTo>
                    <a:pt x="0" y="173"/>
                  </a:lnTo>
                  <a:lnTo>
                    <a:pt x="0" y="155"/>
                  </a:lnTo>
                  <a:lnTo>
                    <a:pt x="1" y="136"/>
                  </a:lnTo>
                  <a:lnTo>
                    <a:pt x="5" y="120"/>
                  </a:lnTo>
                  <a:lnTo>
                    <a:pt x="10" y="103"/>
                  </a:lnTo>
                  <a:lnTo>
                    <a:pt x="17" y="89"/>
                  </a:lnTo>
                  <a:lnTo>
                    <a:pt x="26" y="76"/>
                  </a:lnTo>
                  <a:lnTo>
                    <a:pt x="36" y="62"/>
                  </a:lnTo>
                  <a:lnTo>
                    <a:pt x="48" y="51"/>
                  </a:lnTo>
                  <a:lnTo>
                    <a:pt x="60" y="41"/>
                  </a:lnTo>
                  <a:lnTo>
                    <a:pt x="72" y="33"/>
                  </a:lnTo>
                  <a:lnTo>
                    <a:pt x="87" y="25"/>
                  </a:lnTo>
                  <a:lnTo>
                    <a:pt x="102" y="20"/>
                  </a:lnTo>
                  <a:lnTo>
                    <a:pt x="116" y="15"/>
                  </a:lnTo>
                  <a:lnTo>
                    <a:pt x="133" y="12"/>
                  </a:lnTo>
                  <a:lnTo>
                    <a:pt x="151" y="9"/>
                  </a:lnTo>
                  <a:lnTo>
                    <a:pt x="169" y="8"/>
                  </a:lnTo>
                  <a:lnTo>
                    <a:pt x="185" y="8"/>
                  </a:lnTo>
                  <a:lnTo>
                    <a:pt x="201" y="9"/>
                  </a:lnTo>
                  <a:lnTo>
                    <a:pt x="217" y="12"/>
                  </a:lnTo>
                  <a:lnTo>
                    <a:pt x="230" y="15"/>
                  </a:lnTo>
                  <a:lnTo>
                    <a:pt x="243" y="19"/>
                  </a:lnTo>
                  <a:lnTo>
                    <a:pt x="257" y="24"/>
                  </a:lnTo>
                  <a:lnTo>
                    <a:pt x="269" y="32"/>
                  </a:lnTo>
                  <a:lnTo>
                    <a:pt x="280" y="39"/>
                  </a:lnTo>
                  <a:lnTo>
                    <a:pt x="288" y="45"/>
                  </a:lnTo>
                  <a:lnTo>
                    <a:pt x="295" y="51"/>
                  </a:lnTo>
                  <a:lnTo>
                    <a:pt x="301" y="58"/>
                  </a:lnTo>
                  <a:lnTo>
                    <a:pt x="308" y="66"/>
                  </a:lnTo>
                  <a:lnTo>
                    <a:pt x="321" y="85"/>
                  </a:lnTo>
                  <a:lnTo>
                    <a:pt x="333" y="106"/>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63" name="Freeform 43"/>
            <p:cNvSpPr>
              <a:spLocks/>
            </p:cNvSpPr>
            <p:nvPr/>
          </p:nvSpPr>
          <p:spPr bwMode="auto">
            <a:xfrm>
              <a:off x="5008" y="2705"/>
              <a:ext cx="166" cy="125"/>
            </a:xfrm>
            <a:custGeom>
              <a:avLst/>
              <a:gdLst/>
              <a:ahLst/>
              <a:cxnLst>
                <a:cxn ang="0">
                  <a:pos x="344" y="116"/>
                </a:cxn>
                <a:cxn ang="0">
                  <a:pos x="374" y="80"/>
                </a:cxn>
                <a:cxn ang="0">
                  <a:pos x="389" y="67"/>
                </a:cxn>
                <a:cxn ang="0">
                  <a:pos x="405" y="55"/>
                </a:cxn>
                <a:cxn ang="0">
                  <a:pos x="429" y="44"/>
                </a:cxn>
                <a:cxn ang="0">
                  <a:pos x="455" y="37"/>
                </a:cxn>
                <a:cxn ang="0">
                  <a:pos x="485" y="34"/>
                </a:cxn>
                <a:cxn ang="0">
                  <a:pos x="517" y="36"/>
                </a:cxn>
                <a:cxn ang="0">
                  <a:pos x="552" y="42"/>
                </a:cxn>
                <a:cxn ang="0">
                  <a:pos x="584" y="53"/>
                </a:cxn>
                <a:cxn ang="0">
                  <a:pos x="611" y="70"/>
                </a:cxn>
                <a:cxn ang="0">
                  <a:pos x="634" y="91"/>
                </a:cxn>
                <a:cxn ang="0">
                  <a:pos x="651" y="115"/>
                </a:cxn>
                <a:cxn ang="0">
                  <a:pos x="662" y="141"/>
                </a:cxn>
                <a:cxn ang="0">
                  <a:pos x="667" y="169"/>
                </a:cxn>
                <a:cxn ang="0">
                  <a:pos x="666" y="199"/>
                </a:cxn>
                <a:cxn ang="0">
                  <a:pos x="660" y="224"/>
                </a:cxn>
                <a:cxn ang="0">
                  <a:pos x="650" y="249"/>
                </a:cxn>
                <a:cxn ang="0">
                  <a:pos x="638" y="276"/>
                </a:cxn>
                <a:cxn ang="0">
                  <a:pos x="621" y="305"/>
                </a:cxn>
                <a:cxn ang="0">
                  <a:pos x="575" y="364"/>
                </a:cxn>
                <a:cxn ang="0">
                  <a:pos x="515" y="429"/>
                </a:cxn>
                <a:cxn ang="0">
                  <a:pos x="458" y="482"/>
                </a:cxn>
                <a:cxn ang="0">
                  <a:pos x="397" y="534"/>
                </a:cxn>
                <a:cxn ang="0">
                  <a:pos x="333" y="581"/>
                </a:cxn>
                <a:cxn ang="0">
                  <a:pos x="266" y="627"/>
                </a:cxn>
                <a:cxn ang="0">
                  <a:pos x="215" y="565"/>
                </a:cxn>
                <a:cxn ang="0">
                  <a:pos x="168" y="503"/>
                </a:cxn>
                <a:cxn ang="0">
                  <a:pos x="124" y="440"/>
                </a:cxn>
                <a:cxn ang="0">
                  <a:pos x="85" y="377"/>
                </a:cxn>
                <a:cxn ang="0">
                  <a:pos x="43" y="302"/>
                </a:cxn>
                <a:cxn ang="0">
                  <a:pos x="16" y="238"/>
                </a:cxn>
                <a:cxn ang="0">
                  <a:pos x="8" y="210"/>
                </a:cxn>
                <a:cxn ang="0">
                  <a:pos x="3" y="185"/>
                </a:cxn>
                <a:cxn ang="0">
                  <a:pos x="0" y="162"/>
                </a:cxn>
                <a:cxn ang="0">
                  <a:pos x="2" y="141"/>
                </a:cxn>
                <a:cxn ang="0">
                  <a:pos x="10" y="104"/>
                </a:cxn>
                <a:cxn ang="0">
                  <a:pos x="25" y="74"/>
                </a:cxn>
                <a:cxn ang="0">
                  <a:pos x="46" y="47"/>
                </a:cxn>
                <a:cxn ang="0">
                  <a:pos x="73" y="26"/>
                </a:cxn>
                <a:cxn ang="0">
                  <a:pos x="101" y="12"/>
                </a:cxn>
                <a:cxn ang="0">
                  <a:pos x="131" y="3"/>
                </a:cxn>
                <a:cxn ang="0">
                  <a:pos x="164" y="0"/>
                </a:cxn>
                <a:cxn ang="0">
                  <a:pos x="200" y="1"/>
                </a:cxn>
                <a:cxn ang="0">
                  <a:pos x="232" y="6"/>
                </a:cxn>
                <a:cxn ang="0">
                  <a:pos x="260" y="16"/>
                </a:cxn>
                <a:cxn ang="0">
                  <a:pos x="284" y="29"/>
                </a:cxn>
                <a:cxn ang="0">
                  <a:pos x="304" y="46"/>
                </a:cxn>
                <a:cxn ang="0">
                  <a:pos x="316" y="60"/>
                </a:cxn>
                <a:cxn ang="0">
                  <a:pos x="326" y="78"/>
                </a:cxn>
                <a:cxn ang="0">
                  <a:pos x="343" y="120"/>
                </a:cxn>
              </a:cxnLst>
              <a:rect l="0" t="0" r="r" b="b"/>
              <a:pathLst>
                <a:path w="667" h="627">
                  <a:moveTo>
                    <a:pt x="343" y="120"/>
                  </a:moveTo>
                  <a:lnTo>
                    <a:pt x="344" y="116"/>
                  </a:lnTo>
                  <a:lnTo>
                    <a:pt x="359" y="96"/>
                  </a:lnTo>
                  <a:lnTo>
                    <a:pt x="374" y="80"/>
                  </a:lnTo>
                  <a:lnTo>
                    <a:pt x="381" y="73"/>
                  </a:lnTo>
                  <a:lnTo>
                    <a:pt x="389" y="67"/>
                  </a:lnTo>
                  <a:lnTo>
                    <a:pt x="397" y="60"/>
                  </a:lnTo>
                  <a:lnTo>
                    <a:pt x="405" y="55"/>
                  </a:lnTo>
                  <a:lnTo>
                    <a:pt x="416" y="49"/>
                  </a:lnTo>
                  <a:lnTo>
                    <a:pt x="429" y="44"/>
                  </a:lnTo>
                  <a:lnTo>
                    <a:pt x="442" y="40"/>
                  </a:lnTo>
                  <a:lnTo>
                    <a:pt x="455" y="37"/>
                  </a:lnTo>
                  <a:lnTo>
                    <a:pt x="470" y="35"/>
                  </a:lnTo>
                  <a:lnTo>
                    <a:pt x="485" y="34"/>
                  </a:lnTo>
                  <a:lnTo>
                    <a:pt x="501" y="34"/>
                  </a:lnTo>
                  <a:lnTo>
                    <a:pt x="517" y="36"/>
                  </a:lnTo>
                  <a:lnTo>
                    <a:pt x="535" y="38"/>
                  </a:lnTo>
                  <a:lnTo>
                    <a:pt x="552" y="42"/>
                  </a:lnTo>
                  <a:lnTo>
                    <a:pt x="569" y="47"/>
                  </a:lnTo>
                  <a:lnTo>
                    <a:pt x="584" y="53"/>
                  </a:lnTo>
                  <a:lnTo>
                    <a:pt x="597" y="60"/>
                  </a:lnTo>
                  <a:lnTo>
                    <a:pt x="611" y="70"/>
                  </a:lnTo>
                  <a:lnTo>
                    <a:pt x="623" y="80"/>
                  </a:lnTo>
                  <a:lnTo>
                    <a:pt x="634" y="91"/>
                  </a:lnTo>
                  <a:lnTo>
                    <a:pt x="644" y="102"/>
                  </a:lnTo>
                  <a:lnTo>
                    <a:pt x="651" y="115"/>
                  </a:lnTo>
                  <a:lnTo>
                    <a:pt x="657" y="128"/>
                  </a:lnTo>
                  <a:lnTo>
                    <a:pt x="662" y="141"/>
                  </a:lnTo>
                  <a:lnTo>
                    <a:pt x="666" y="155"/>
                  </a:lnTo>
                  <a:lnTo>
                    <a:pt x="667" y="169"/>
                  </a:lnTo>
                  <a:lnTo>
                    <a:pt x="667" y="184"/>
                  </a:lnTo>
                  <a:lnTo>
                    <a:pt x="666" y="199"/>
                  </a:lnTo>
                  <a:lnTo>
                    <a:pt x="663" y="211"/>
                  </a:lnTo>
                  <a:lnTo>
                    <a:pt x="660" y="224"/>
                  </a:lnTo>
                  <a:lnTo>
                    <a:pt x="656" y="236"/>
                  </a:lnTo>
                  <a:lnTo>
                    <a:pt x="650" y="249"/>
                  </a:lnTo>
                  <a:lnTo>
                    <a:pt x="644" y="263"/>
                  </a:lnTo>
                  <a:lnTo>
                    <a:pt x="638" y="276"/>
                  </a:lnTo>
                  <a:lnTo>
                    <a:pt x="629" y="290"/>
                  </a:lnTo>
                  <a:lnTo>
                    <a:pt x="621" y="305"/>
                  </a:lnTo>
                  <a:lnTo>
                    <a:pt x="600" y="333"/>
                  </a:lnTo>
                  <a:lnTo>
                    <a:pt x="575" y="364"/>
                  </a:lnTo>
                  <a:lnTo>
                    <a:pt x="547" y="396"/>
                  </a:lnTo>
                  <a:lnTo>
                    <a:pt x="515" y="429"/>
                  </a:lnTo>
                  <a:lnTo>
                    <a:pt x="487" y="457"/>
                  </a:lnTo>
                  <a:lnTo>
                    <a:pt x="458" y="482"/>
                  </a:lnTo>
                  <a:lnTo>
                    <a:pt x="429" y="508"/>
                  </a:lnTo>
                  <a:lnTo>
                    <a:pt x="397" y="534"/>
                  </a:lnTo>
                  <a:lnTo>
                    <a:pt x="366" y="557"/>
                  </a:lnTo>
                  <a:lnTo>
                    <a:pt x="333" y="581"/>
                  </a:lnTo>
                  <a:lnTo>
                    <a:pt x="300" y="604"/>
                  </a:lnTo>
                  <a:lnTo>
                    <a:pt x="266" y="627"/>
                  </a:lnTo>
                  <a:lnTo>
                    <a:pt x="240" y="596"/>
                  </a:lnTo>
                  <a:lnTo>
                    <a:pt x="215" y="565"/>
                  </a:lnTo>
                  <a:lnTo>
                    <a:pt x="191" y="534"/>
                  </a:lnTo>
                  <a:lnTo>
                    <a:pt x="168" y="503"/>
                  </a:lnTo>
                  <a:lnTo>
                    <a:pt x="146" y="471"/>
                  </a:lnTo>
                  <a:lnTo>
                    <a:pt x="124" y="440"/>
                  </a:lnTo>
                  <a:lnTo>
                    <a:pt x="104" y="408"/>
                  </a:lnTo>
                  <a:lnTo>
                    <a:pt x="85" y="377"/>
                  </a:lnTo>
                  <a:lnTo>
                    <a:pt x="63" y="338"/>
                  </a:lnTo>
                  <a:lnTo>
                    <a:pt x="43" y="302"/>
                  </a:lnTo>
                  <a:lnTo>
                    <a:pt x="29" y="269"/>
                  </a:lnTo>
                  <a:lnTo>
                    <a:pt x="16" y="238"/>
                  </a:lnTo>
                  <a:lnTo>
                    <a:pt x="11" y="224"/>
                  </a:lnTo>
                  <a:lnTo>
                    <a:pt x="8" y="210"/>
                  </a:lnTo>
                  <a:lnTo>
                    <a:pt x="4" y="197"/>
                  </a:lnTo>
                  <a:lnTo>
                    <a:pt x="3" y="185"/>
                  </a:lnTo>
                  <a:lnTo>
                    <a:pt x="0" y="172"/>
                  </a:lnTo>
                  <a:lnTo>
                    <a:pt x="0" y="162"/>
                  </a:lnTo>
                  <a:lnTo>
                    <a:pt x="0" y="151"/>
                  </a:lnTo>
                  <a:lnTo>
                    <a:pt x="2" y="141"/>
                  </a:lnTo>
                  <a:lnTo>
                    <a:pt x="5" y="122"/>
                  </a:lnTo>
                  <a:lnTo>
                    <a:pt x="10" y="104"/>
                  </a:lnTo>
                  <a:lnTo>
                    <a:pt x="18" y="89"/>
                  </a:lnTo>
                  <a:lnTo>
                    <a:pt x="25" y="74"/>
                  </a:lnTo>
                  <a:lnTo>
                    <a:pt x="35" y="60"/>
                  </a:lnTo>
                  <a:lnTo>
                    <a:pt x="46" y="47"/>
                  </a:lnTo>
                  <a:lnTo>
                    <a:pt x="59" y="37"/>
                  </a:lnTo>
                  <a:lnTo>
                    <a:pt x="73" y="26"/>
                  </a:lnTo>
                  <a:lnTo>
                    <a:pt x="86" y="18"/>
                  </a:lnTo>
                  <a:lnTo>
                    <a:pt x="101" y="12"/>
                  </a:lnTo>
                  <a:lnTo>
                    <a:pt x="115" y="7"/>
                  </a:lnTo>
                  <a:lnTo>
                    <a:pt x="131" y="3"/>
                  </a:lnTo>
                  <a:lnTo>
                    <a:pt x="147" y="1"/>
                  </a:lnTo>
                  <a:lnTo>
                    <a:pt x="164" y="0"/>
                  </a:lnTo>
                  <a:lnTo>
                    <a:pt x="181" y="0"/>
                  </a:lnTo>
                  <a:lnTo>
                    <a:pt x="200" y="1"/>
                  </a:lnTo>
                  <a:lnTo>
                    <a:pt x="217" y="3"/>
                  </a:lnTo>
                  <a:lnTo>
                    <a:pt x="232" y="6"/>
                  </a:lnTo>
                  <a:lnTo>
                    <a:pt x="246" y="11"/>
                  </a:lnTo>
                  <a:lnTo>
                    <a:pt x="260" y="16"/>
                  </a:lnTo>
                  <a:lnTo>
                    <a:pt x="272" y="22"/>
                  </a:lnTo>
                  <a:lnTo>
                    <a:pt x="284" y="29"/>
                  </a:lnTo>
                  <a:lnTo>
                    <a:pt x="294" y="37"/>
                  </a:lnTo>
                  <a:lnTo>
                    <a:pt x="304" y="46"/>
                  </a:lnTo>
                  <a:lnTo>
                    <a:pt x="310" y="53"/>
                  </a:lnTo>
                  <a:lnTo>
                    <a:pt x="316" y="60"/>
                  </a:lnTo>
                  <a:lnTo>
                    <a:pt x="321" y="69"/>
                  </a:lnTo>
                  <a:lnTo>
                    <a:pt x="326" y="78"/>
                  </a:lnTo>
                  <a:lnTo>
                    <a:pt x="336" y="97"/>
                  </a:lnTo>
                  <a:lnTo>
                    <a:pt x="343" y="120"/>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sp>
          <p:nvSpPr>
            <p:cNvPr id="5164" name="Freeform 44"/>
            <p:cNvSpPr>
              <a:spLocks/>
            </p:cNvSpPr>
            <p:nvPr/>
          </p:nvSpPr>
          <p:spPr bwMode="auto">
            <a:xfrm>
              <a:off x="4297" y="3528"/>
              <a:ext cx="173" cy="113"/>
            </a:xfrm>
            <a:custGeom>
              <a:avLst/>
              <a:gdLst/>
              <a:ahLst/>
              <a:cxnLst>
                <a:cxn ang="0">
                  <a:pos x="450" y="214"/>
                </a:cxn>
                <a:cxn ang="0">
                  <a:pos x="499" y="202"/>
                </a:cxn>
                <a:cxn ang="0">
                  <a:pos x="522" y="200"/>
                </a:cxn>
                <a:cxn ang="0">
                  <a:pos x="542" y="200"/>
                </a:cxn>
                <a:cxn ang="0">
                  <a:pos x="570" y="204"/>
                </a:cxn>
                <a:cxn ang="0">
                  <a:pos x="596" y="213"/>
                </a:cxn>
                <a:cxn ang="0">
                  <a:pos x="620" y="227"/>
                </a:cxn>
                <a:cxn ang="0">
                  <a:pos x="645" y="245"/>
                </a:cxn>
                <a:cxn ang="0">
                  <a:pos x="667" y="269"/>
                </a:cxn>
                <a:cxn ang="0">
                  <a:pos x="681" y="294"/>
                </a:cxn>
                <a:cxn ang="0">
                  <a:pos x="690" y="322"/>
                </a:cxn>
                <a:cxn ang="0">
                  <a:pos x="692" y="351"/>
                </a:cxn>
                <a:cxn ang="0">
                  <a:pos x="686" y="379"/>
                </a:cxn>
                <a:cxn ang="0">
                  <a:pos x="675" y="404"/>
                </a:cxn>
                <a:cxn ang="0">
                  <a:pos x="657" y="429"/>
                </a:cxn>
                <a:cxn ang="0">
                  <a:pos x="634" y="450"/>
                </a:cxn>
                <a:cxn ang="0">
                  <a:pos x="610" y="467"/>
                </a:cxn>
                <a:cxn ang="0">
                  <a:pos x="584" y="481"/>
                </a:cxn>
                <a:cxn ang="0">
                  <a:pos x="553" y="495"/>
                </a:cxn>
                <a:cxn ang="0">
                  <a:pos x="519" y="508"/>
                </a:cxn>
                <a:cxn ang="0">
                  <a:pos x="438" y="529"/>
                </a:cxn>
                <a:cxn ang="0">
                  <a:pos x="343" y="547"/>
                </a:cxn>
                <a:cxn ang="0">
                  <a:pos x="258" y="557"/>
                </a:cxn>
                <a:cxn ang="0">
                  <a:pos x="173" y="563"/>
                </a:cxn>
                <a:cxn ang="0">
                  <a:pos x="87" y="566"/>
                </a:cxn>
                <a:cxn ang="0">
                  <a:pos x="0" y="564"/>
                </a:cxn>
                <a:cxn ang="0">
                  <a:pos x="7" y="490"/>
                </a:cxn>
                <a:cxn ang="0">
                  <a:pos x="20" y="417"/>
                </a:cxn>
                <a:cxn ang="0">
                  <a:pos x="34" y="345"/>
                </a:cxn>
                <a:cxn ang="0">
                  <a:pos x="51" y="275"/>
                </a:cxn>
                <a:cxn ang="0">
                  <a:pos x="77" y="196"/>
                </a:cxn>
                <a:cxn ang="0">
                  <a:pos x="105" y="132"/>
                </a:cxn>
                <a:cxn ang="0">
                  <a:pos x="120" y="105"/>
                </a:cxn>
                <a:cxn ang="0">
                  <a:pos x="135" y="83"/>
                </a:cxn>
                <a:cxn ang="0">
                  <a:pos x="151" y="64"/>
                </a:cxn>
                <a:cxn ang="0">
                  <a:pos x="168" y="50"/>
                </a:cxn>
                <a:cxn ang="0">
                  <a:pos x="202" y="26"/>
                </a:cxn>
                <a:cxn ang="0">
                  <a:pos x="237" y="11"/>
                </a:cxn>
                <a:cxn ang="0">
                  <a:pos x="273" y="2"/>
                </a:cxn>
                <a:cxn ang="0">
                  <a:pos x="310" y="0"/>
                </a:cxn>
                <a:cxn ang="0">
                  <a:pos x="341" y="4"/>
                </a:cxn>
                <a:cxn ang="0">
                  <a:pos x="372" y="13"/>
                </a:cxn>
                <a:cxn ang="0">
                  <a:pos x="400" y="28"/>
                </a:cxn>
                <a:cxn ang="0">
                  <a:pos x="427" y="48"/>
                </a:cxn>
                <a:cxn ang="0">
                  <a:pos x="447" y="70"/>
                </a:cxn>
                <a:cxn ang="0">
                  <a:pos x="461" y="92"/>
                </a:cxn>
                <a:cxn ang="0">
                  <a:pos x="470" y="115"/>
                </a:cxn>
                <a:cxn ang="0">
                  <a:pos x="472" y="138"/>
                </a:cxn>
                <a:cxn ang="0">
                  <a:pos x="471" y="156"/>
                </a:cxn>
                <a:cxn ang="0">
                  <a:pos x="466" y="175"/>
                </a:cxn>
                <a:cxn ang="0">
                  <a:pos x="445" y="216"/>
                </a:cxn>
              </a:cxnLst>
              <a:rect l="0" t="0" r="r" b="b"/>
              <a:pathLst>
                <a:path w="692" h="566">
                  <a:moveTo>
                    <a:pt x="445" y="216"/>
                  </a:moveTo>
                  <a:lnTo>
                    <a:pt x="450" y="214"/>
                  </a:lnTo>
                  <a:lnTo>
                    <a:pt x="476" y="207"/>
                  </a:lnTo>
                  <a:lnTo>
                    <a:pt x="499" y="202"/>
                  </a:lnTo>
                  <a:lnTo>
                    <a:pt x="511" y="201"/>
                  </a:lnTo>
                  <a:lnTo>
                    <a:pt x="522" y="200"/>
                  </a:lnTo>
                  <a:lnTo>
                    <a:pt x="532" y="200"/>
                  </a:lnTo>
                  <a:lnTo>
                    <a:pt x="542" y="200"/>
                  </a:lnTo>
                  <a:lnTo>
                    <a:pt x="557" y="202"/>
                  </a:lnTo>
                  <a:lnTo>
                    <a:pt x="570" y="204"/>
                  </a:lnTo>
                  <a:lnTo>
                    <a:pt x="584" y="208"/>
                  </a:lnTo>
                  <a:lnTo>
                    <a:pt x="596" y="213"/>
                  </a:lnTo>
                  <a:lnTo>
                    <a:pt x="608" y="219"/>
                  </a:lnTo>
                  <a:lnTo>
                    <a:pt x="620" y="227"/>
                  </a:lnTo>
                  <a:lnTo>
                    <a:pt x="632" y="235"/>
                  </a:lnTo>
                  <a:lnTo>
                    <a:pt x="645" y="245"/>
                  </a:lnTo>
                  <a:lnTo>
                    <a:pt x="656" y="256"/>
                  </a:lnTo>
                  <a:lnTo>
                    <a:pt x="667" y="269"/>
                  </a:lnTo>
                  <a:lnTo>
                    <a:pt x="675" y="282"/>
                  </a:lnTo>
                  <a:lnTo>
                    <a:pt x="681" y="294"/>
                  </a:lnTo>
                  <a:lnTo>
                    <a:pt x="687" y="308"/>
                  </a:lnTo>
                  <a:lnTo>
                    <a:pt x="690" y="322"/>
                  </a:lnTo>
                  <a:lnTo>
                    <a:pt x="692" y="336"/>
                  </a:lnTo>
                  <a:lnTo>
                    <a:pt x="692" y="351"/>
                  </a:lnTo>
                  <a:lnTo>
                    <a:pt x="690" y="365"/>
                  </a:lnTo>
                  <a:lnTo>
                    <a:pt x="686" y="379"/>
                  </a:lnTo>
                  <a:lnTo>
                    <a:pt x="681" y="392"/>
                  </a:lnTo>
                  <a:lnTo>
                    <a:pt x="675" y="404"/>
                  </a:lnTo>
                  <a:lnTo>
                    <a:pt x="667" y="417"/>
                  </a:lnTo>
                  <a:lnTo>
                    <a:pt x="657" y="429"/>
                  </a:lnTo>
                  <a:lnTo>
                    <a:pt x="646" y="440"/>
                  </a:lnTo>
                  <a:lnTo>
                    <a:pt x="634" y="450"/>
                  </a:lnTo>
                  <a:lnTo>
                    <a:pt x="623" y="459"/>
                  </a:lnTo>
                  <a:lnTo>
                    <a:pt x="610" y="467"/>
                  </a:lnTo>
                  <a:lnTo>
                    <a:pt x="597" y="474"/>
                  </a:lnTo>
                  <a:lnTo>
                    <a:pt x="584" y="481"/>
                  </a:lnTo>
                  <a:lnTo>
                    <a:pt x="569" y="488"/>
                  </a:lnTo>
                  <a:lnTo>
                    <a:pt x="553" y="495"/>
                  </a:lnTo>
                  <a:lnTo>
                    <a:pt x="536" y="502"/>
                  </a:lnTo>
                  <a:lnTo>
                    <a:pt x="519" y="508"/>
                  </a:lnTo>
                  <a:lnTo>
                    <a:pt x="480" y="519"/>
                  </a:lnTo>
                  <a:lnTo>
                    <a:pt x="438" y="529"/>
                  </a:lnTo>
                  <a:lnTo>
                    <a:pt x="391" y="539"/>
                  </a:lnTo>
                  <a:lnTo>
                    <a:pt x="343" y="547"/>
                  </a:lnTo>
                  <a:lnTo>
                    <a:pt x="300" y="552"/>
                  </a:lnTo>
                  <a:lnTo>
                    <a:pt x="258" y="557"/>
                  </a:lnTo>
                  <a:lnTo>
                    <a:pt x="215" y="561"/>
                  </a:lnTo>
                  <a:lnTo>
                    <a:pt x="173" y="563"/>
                  </a:lnTo>
                  <a:lnTo>
                    <a:pt x="130" y="565"/>
                  </a:lnTo>
                  <a:lnTo>
                    <a:pt x="87" y="566"/>
                  </a:lnTo>
                  <a:lnTo>
                    <a:pt x="44" y="565"/>
                  </a:lnTo>
                  <a:lnTo>
                    <a:pt x="0" y="564"/>
                  </a:lnTo>
                  <a:lnTo>
                    <a:pt x="4" y="527"/>
                  </a:lnTo>
                  <a:lnTo>
                    <a:pt x="7" y="490"/>
                  </a:lnTo>
                  <a:lnTo>
                    <a:pt x="14" y="453"/>
                  </a:lnTo>
                  <a:lnTo>
                    <a:pt x="20" y="417"/>
                  </a:lnTo>
                  <a:lnTo>
                    <a:pt x="26" y="381"/>
                  </a:lnTo>
                  <a:lnTo>
                    <a:pt x="34" y="345"/>
                  </a:lnTo>
                  <a:lnTo>
                    <a:pt x="43" y="310"/>
                  </a:lnTo>
                  <a:lnTo>
                    <a:pt x="51" y="275"/>
                  </a:lnTo>
                  <a:lnTo>
                    <a:pt x="64" y="234"/>
                  </a:lnTo>
                  <a:lnTo>
                    <a:pt x="77" y="196"/>
                  </a:lnTo>
                  <a:lnTo>
                    <a:pt x="91" y="162"/>
                  </a:lnTo>
                  <a:lnTo>
                    <a:pt x="105" y="132"/>
                  </a:lnTo>
                  <a:lnTo>
                    <a:pt x="111" y="119"/>
                  </a:lnTo>
                  <a:lnTo>
                    <a:pt x="120" y="105"/>
                  </a:lnTo>
                  <a:lnTo>
                    <a:pt x="127" y="94"/>
                  </a:lnTo>
                  <a:lnTo>
                    <a:pt x="135" y="83"/>
                  </a:lnTo>
                  <a:lnTo>
                    <a:pt x="142" y="74"/>
                  </a:lnTo>
                  <a:lnTo>
                    <a:pt x="151" y="64"/>
                  </a:lnTo>
                  <a:lnTo>
                    <a:pt x="159" y="57"/>
                  </a:lnTo>
                  <a:lnTo>
                    <a:pt x="168" y="50"/>
                  </a:lnTo>
                  <a:lnTo>
                    <a:pt x="185" y="38"/>
                  </a:lnTo>
                  <a:lnTo>
                    <a:pt x="202" y="26"/>
                  </a:lnTo>
                  <a:lnTo>
                    <a:pt x="219" y="18"/>
                  </a:lnTo>
                  <a:lnTo>
                    <a:pt x="237" y="11"/>
                  </a:lnTo>
                  <a:lnTo>
                    <a:pt x="254" y="5"/>
                  </a:lnTo>
                  <a:lnTo>
                    <a:pt x="273" y="2"/>
                  </a:lnTo>
                  <a:lnTo>
                    <a:pt x="291" y="0"/>
                  </a:lnTo>
                  <a:lnTo>
                    <a:pt x="310" y="0"/>
                  </a:lnTo>
                  <a:lnTo>
                    <a:pt x="325" y="1"/>
                  </a:lnTo>
                  <a:lnTo>
                    <a:pt x="341" y="4"/>
                  </a:lnTo>
                  <a:lnTo>
                    <a:pt x="357" y="8"/>
                  </a:lnTo>
                  <a:lnTo>
                    <a:pt x="372" y="13"/>
                  </a:lnTo>
                  <a:lnTo>
                    <a:pt x="387" y="20"/>
                  </a:lnTo>
                  <a:lnTo>
                    <a:pt x="400" y="28"/>
                  </a:lnTo>
                  <a:lnTo>
                    <a:pt x="414" y="38"/>
                  </a:lnTo>
                  <a:lnTo>
                    <a:pt x="427" y="48"/>
                  </a:lnTo>
                  <a:lnTo>
                    <a:pt x="438" y="59"/>
                  </a:lnTo>
                  <a:lnTo>
                    <a:pt x="447" y="70"/>
                  </a:lnTo>
                  <a:lnTo>
                    <a:pt x="455" y="81"/>
                  </a:lnTo>
                  <a:lnTo>
                    <a:pt x="461" y="92"/>
                  </a:lnTo>
                  <a:lnTo>
                    <a:pt x="466" y="103"/>
                  </a:lnTo>
                  <a:lnTo>
                    <a:pt x="470" y="115"/>
                  </a:lnTo>
                  <a:lnTo>
                    <a:pt x="472" y="127"/>
                  </a:lnTo>
                  <a:lnTo>
                    <a:pt x="472" y="138"/>
                  </a:lnTo>
                  <a:lnTo>
                    <a:pt x="472" y="148"/>
                  </a:lnTo>
                  <a:lnTo>
                    <a:pt x="471" y="156"/>
                  </a:lnTo>
                  <a:lnTo>
                    <a:pt x="469" y="165"/>
                  </a:lnTo>
                  <a:lnTo>
                    <a:pt x="466" y="175"/>
                  </a:lnTo>
                  <a:lnTo>
                    <a:pt x="458" y="195"/>
                  </a:lnTo>
                  <a:lnTo>
                    <a:pt x="445" y="216"/>
                  </a:lnTo>
                  <a:close/>
                </a:path>
              </a:pathLst>
            </a:custGeom>
            <a:solidFill>
              <a:srgbClr val="EC9EC0"/>
            </a:solidFill>
            <a:ln w="9525">
              <a:noFill/>
              <a:round/>
              <a:headEnd/>
              <a:tailEnd/>
            </a:ln>
          </p:spPr>
          <p:txBody>
            <a:bodyPr vert="horz" wrap="square" lIns="0" tIns="0" rIns="0" bIns="0" numCol="1" anchor="t" anchorCtr="0" compatLnSpc="1">
              <a:prstTxWarp prst="textNoShape">
                <a:avLst/>
              </a:prstTxWarp>
            </a:bodyPr>
            <a:lstStyle/>
            <a:p>
              <a:endParaRPr lang="ko-KR" altLang="en-US"/>
            </a:p>
          </p:txBody>
        </p:sp>
      </p:grpSp>
      <p:sp>
        <p:nvSpPr>
          <p:cNvPr id="35" name="슬라이드 번호 개체 틀 34"/>
          <p:cNvSpPr>
            <a:spLocks noGrp="1"/>
          </p:cNvSpPr>
          <p:nvPr>
            <p:ph type="sldNum" sz="quarter" idx="12"/>
          </p:nvPr>
        </p:nvSpPr>
        <p:spPr/>
        <p:txBody>
          <a:bodyPr/>
          <a:lstStyle/>
          <a:p>
            <a:fld id="{F540FCCE-116B-4AD4-B0F5-0D6ADA40B9E0}" type="slidenum">
              <a:rPr lang="ko-KR" altLang="en-US" smtClean="0"/>
              <a:pPr/>
              <a:t>9</a:t>
            </a:fld>
            <a:endParaRPr lang="ko-KR" altLang="en-US"/>
          </a:p>
        </p:txBody>
      </p:sp>
      <p:pic>
        <p:nvPicPr>
          <p:cNvPr id="1028" name="Picture 4" descr="C:\Users\6\AppData\Local\Microsoft\Windows\Temporary Internet Files\Content.IE5\G1FXWBZ7\MC900078839[1].wmf"/>
          <p:cNvPicPr>
            <a:picLocks noChangeAspect="1" noChangeArrowheads="1"/>
          </p:cNvPicPr>
          <p:nvPr/>
        </p:nvPicPr>
        <p:blipFill>
          <a:blip r:embed="rId4" cstate="print"/>
          <a:srcRect/>
          <a:stretch>
            <a:fillRect/>
          </a:stretch>
        </p:blipFill>
        <p:spPr bwMode="auto">
          <a:xfrm>
            <a:off x="251520" y="4653136"/>
            <a:ext cx="2520280" cy="1601442"/>
          </a:xfrm>
          <a:prstGeom prst="rect">
            <a:avLst/>
          </a:prstGeom>
          <a:noFill/>
        </p:spPr>
      </p:pic>
      <p:pic>
        <p:nvPicPr>
          <p:cNvPr id="1026" name="Picture 2" descr="\\5-PC\Users\Public\3. 2016년 사진\통합서비스팀\20160929~0930_사업박람회\20160929_151700.jpg"/>
          <p:cNvPicPr>
            <a:picLocks noChangeAspect="1" noChangeArrowheads="1"/>
          </p:cNvPicPr>
          <p:nvPr/>
        </p:nvPicPr>
        <p:blipFill>
          <a:blip r:embed="rId5" cstate="print"/>
          <a:srcRect/>
          <a:stretch>
            <a:fillRect/>
          </a:stretch>
        </p:blipFill>
        <p:spPr bwMode="auto">
          <a:xfrm rot="587272">
            <a:off x="251520" y="1772816"/>
            <a:ext cx="2952328" cy="2562890"/>
          </a:xfrm>
          <a:prstGeom prst="rect">
            <a:avLst/>
          </a:prstGeom>
          <a:noFill/>
        </p:spPr>
      </p:pic>
      <p:pic>
        <p:nvPicPr>
          <p:cNvPr id="1027" name="Picture 3"/>
          <p:cNvPicPr>
            <a:picLocks noChangeAspect="1" noChangeArrowheads="1"/>
          </p:cNvPicPr>
          <p:nvPr/>
        </p:nvPicPr>
        <p:blipFill>
          <a:blip r:embed="rId6" cstate="print"/>
          <a:srcRect/>
          <a:stretch>
            <a:fillRect/>
          </a:stretch>
        </p:blipFill>
        <p:spPr bwMode="auto">
          <a:xfrm>
            <a:off x="107504" y="4581128"/>
            <a:ext cx="2736304" cy="1800200"/>
          </a:xfrm>
          <a:prstGeom prst="rect">
            <a:avLst/>
          </a:prstGeom>
          <a:noFill/>
          <a:ln w="9525">
            <a:noFill/>
            <a:miter lim="800000"/>
            <a:headEnd/>
            <a:tailEnd/>
          </a:ln>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3" name="_x124449952" descr="EMB000001c4bfa3"/>
          <p:cNvPicPr>
            <a:picLocks noChangeAspect="1" noChangeArrowheads="1"/>
          </p:cNvPicPr>
          <p:nvPr/>
        </p:nvPicPr>
        <p:blipFill>
          <a:blip r:embed="rId7" cstate="print"/>
          <a:srcRect/>
          <a:stretch>
            <a:fillRect/>
          </a:stretch>
        </p:blipFill>
        <p:spPr bwMode="auto">
          <a:xfrm>
            <a:off x="3059832" y="4437112"/>
            <a:ext cx="2808312" cy="2006923"/>
          </a:xfrm>
          <a:prstGeom prst="rect">
            <a:avLst/>
          </a:prstGeom>
          <a:noFill/>
        </p:spPr>
      </p:pic>
      <p:sp>
        <p:nvSpPr>
          <p:cNvPr id="50" name="직사각형 49"/>
          <p:cNvSpPr/>
          <p:nvPr/>
        </p:nvSpPr>
        <p:spPr>
          <a:xfrm>
            <a:off x="4427984" y="1196752"/>
            <a:ext cx="3456384" cy="3046988"/>
          </a:xfrm>
          <a:prstGeom prst="rect">
            <a:avLst/>
          </a:prstGeom>
        </p:spPr>
        <p:txBody>
          <a:bodyPr wrap="square">
            <a:spAutoFit/>
          </a:bodyPr>
          <a:lstStyle/>
          <a:p>
            <a:pPr marL="274320" lvl="0" indent="-274320">
              <a:spcBef>
                <a:spcPct val="20000"/>
              </a:spcBef>
              <a:buClr>
                <a:schemeClr val="accent3"/>
              </a:buClr>
              <a:buSzPct val="85000"/>
              <a:buFont typeface="Wingdings" pitchFamily="2" charset="2"/>
              <a:buChar char="ü"/>
              <a:defRPr/>
            </a:pPr>
            <a:r>
              <a:rPr lang="ko-KR" altLang="en-US" sz="2000" dirty="0" smtClean="0">
                <a:solidFill>
                  <a:schemeClr val="bg2">
                    <a:lumMod val="10000"/>
                  </a:schemeClr>
                </a:solidFill>
                <a:latin typeface="HY강B" pitchFamily="18" charset="-127"/>
                <a:ea typeface="HY강B" pitchFamily="18" charset="-127"/>
              </a:rPr>
              <a:t>매월 이용자 자치회를 통한 회의</a:t>
            </a:r>
            <a:endParaRPr lang="en-US" altLang="ko-KR" sz="2000" dirty="0" smtClean="0">
              <a:solidFill>
                <a:schemeClr val="bg2">
                  <a:lumMod val="10000"/>
                </a:schemeClr>
              </a:solidFill>
              <a:latin typeface="HY강B" pitchFamily="18" charset="-127"/>
              <a:ea typeface="HY강B" pitchFamily="18" charset="-127"/>
            </a:endParaRPr>
          </a:p>
          <a:p>
            <a:pPr marL="274320" lvl="0" indent="-274320">
              <a:spcBef>
                <a:spcPct val="20000"/>
              </a:spcBef>
              <a:buClr>
                <a:schemeClr val="accent3"/>
              </a:buClr>
              <a:buSzPct val="85000"/>
              <a:buFont typeface="Wingdings" pitchFamily="2" charset="2"/>
              <a:buChar char="ü"/>
              <a:defRPr/>
            </a:pPr>
            <a:r>
              <a:rPr lang="ko-KR" altLang="en-US" sz="2000" dirty="0" smtClean="0">
                <a:solidFill>
                  <a:schemeClr val="bg2">
                    <a:lumMod val="10000"/>
                  </a:schemeClr>
                </a:solidFill>
                <a:latin typeface="HY강B" pitchFamily="18" charset="-127"/>
                <a:ea typeface="HY강B" pitchFamily="18" charset="-127"/>
              </a:rPr>
              <a:t>매월 </a:t>
            </a:r>
            <a:r>
              <a:rPr lang="ko-KR" altLang="en-US" sz="2000" dirty="0" err="1" smtClean="0">
                <a:solidFill>
                  <a:schemeClr val="bg2">
                    <a:lumMod val="10000"/>
                  </a:schemeClr>
                </a:solidFill>
                <a:latin typeface="HY강B" pitchFamily="18" charset="-127"/>
                <a:ea typeface="HY강B" pitchFamily="18" charset="-127"/>
              </a:rPr>
              <a:t>소통의날을</a:t>
            </a:r>
            <a:r>
              <a:rPr lang="ko-KR" altLang="en-US" sz="2000" dirty="0" smtClean="0">
                <a:solidFill>
                  <a:schemeClr val="bg2">
                    <a:lumMod val="10000"/>
                  </a:schemeClr>
                </a:solidFill>
                <a:latin typeface="HY강B" pitchFamily="18" charset="-127"/>
                <a:ea typeface="HY강B" pitchFamily="18" charset="-127"/>
              </a:rPr>
              <a:t> 통해 기관 직원과 소통하는 시간 마련</a:t>
            </a:r>
            <a:endParaRPr lang="en-US" altLang="ko-KR" sz="2000" dirty="0" smtClean="0">
              <a:solidFill>
                <a:schemeClr val="bg2">
                  <a:lumMod val="10000"/>
                </a:schemeClr>
              </a:solidFill>
              <a:latin typeface="HY강B" pitchFamily="18" charset="-127"/>
              <a:ea typeface="HY강B" pitchFamily="18" charset="-127"/>
            </a:endParaRPr>
          </a:p>
          <a:p>
            <a:pPr marL="274320" lvl="0" indent="-274320">
              <a:spcBef>
                <a:spcPct val="20000"/>
              </a:spcBef>
              <a:buClr>
                <a:schemeClr val="accent3"/>
              </a:buClr>
              <a:buSzPct val="85000"/>
              <a:buFont typeface="Wingdings" pitchFamily="2" charset="2"/>
              <a:buChar char="ü"/>
              <a:defRPr/>
            </a:pPr>
            <a:r>
              <a:rPr lang="ko-KR" altLang="en-US" sz="2000" dirty="0" smtClean="0">
                <a:solidFill>
                  <a:schemeClr val="bg2">
                    <a:lumMod val="10000"/>
                  </a:schemeClr>
                </a:solidFill>
                <a:latin typeface="HY강B" pitchFamily="18" charset="-127"/>
                <a:ea typeface="HY강B" pitchFamily="18" charset="-127"/>
              </a:rPr>
              <a:t>이용자와 직원간 서로 존칭을 의한 호칭정리</a:t>
            </a:r>
            <a:endParaRPr lang="en-US" altLang="ko-KR" sz="2000" dirty="0" smtClean="0">
              <a:solidFill>
                <a:schemeClr val="bg2">
                  <a:lumMod val="10000"/>
                </a:schemeClr>
              </a:solidFill>
              <a:latin typeface="HY강B" pitchFamily="18" charset="-127"/>
              <a:ea typeface="HY강B" pitchFamily="18" charset="-127"/>
            </a:endParaRPr>
          </a:p>
          <a:p>
            <a:pPr marL="274320" lvl="0" indent="-274320">
              <a:spcBef>
                <a:spcPct val="20000"/>
              </a:spcBef>
              <a:buClr>
                <a:schemeClr val="accent3"/>
              </a:buClr>
              <a:buSzPct val="85000"/>
              <a:buFont typeface="Wingdings" pitchFamily="2" charset="2"/>
              <a:buChar char="ü"/>
              <a:defRPr/>
            </a:pPr>
            <a:r>
              <a:rPr lang="ko-KR" altLang="en-US" sz="2000" dirty="0" smtClean="0">
                <a:solidFill>
                  <a:schemeClr val="bg2">
                    <a:lumMod val="10000"/>
                  </a:schemeClr>
                </a:solidFill>
                <a:latin typeface="HY강B" pitchFamily="18" charset="-127"/>
                <a:ea typeface="HY강B" pitchFamily="18" charset="-127"/>
              </a:rPr>
              <a:t>이용자의 </a:t>
            </a:r>
            <a:r>
              <a:rPr lang="ko-KR" altLang="en-US" sz="2000" dirty="0" err="1" smtClean="0">
                <a:solidFill>
                  <a:schemeClr val="bg2">
                    <a:lumMod val="10000"/>
                  </a:schemeClr>
                </a:solidFill>
                <a:latin typeface="HY강B" pitchFamily="18" charset="-127"/>
                <a:ea typeface="HY강B" pitchFamily="18" charset="-127"/>
              </a:rPr>
              <a:t>알권리를</a:t>
            </a:r>
            <a:r>
              <a:rPr lang="ko-KR" altLang="en-US" sz="2000" dirty="0" smtClean="0">
                <a:solidFill>
                  <a:schemeClr val="bg2">
                    <a:lumMod val="10000"/>
                  </a:schemeClr>
                </a:solidFill>
                <a:latin typeface="HY강B" pitchFamily="18" charset="-127"/>
                <a:ea typeface="HY강B" pitchFamily="18" charset="-127"/>
              </a:rPr>
              <a:t> 위한 사업설명회 진행</a:t>
            </a:r>
            <a:endParaRPr lang="en-US" altLang="ko-KR" sz="2000" dirty="0" smtClean="0">
              <a:solidFill>
                <a:schemeClr val="bg2">
                  <a:lumMod val="10000"/>
                </a:schemeClr>
              </a:solidFill>
              <a:latin typeface="HY강B" pitchFamily="18" charset="-127"/>
              <a:ea typeface="HY강B" pitchFamily="18" charset="-127"/>
            </a:endParaRPr>
          </a:p>
        </p:txBody>
      </p:sp>
      <p:pic>
        <p:nvPicPr>
          <p:cNvPr id="1030" name="Picture 6" descr="\\5-PC\Users\Public\3. 2016년 사진\고충처리위원회\07.05. 7월 소통의날\20160705_192626.jpg"/>
          <p:cNvPicPr>
            <a:picLocks noChangeAspect="1" noChangeArrowheads="1"/>
          </p:cNvPicPr>
          <p:nvPr/>
        </p:nvPicPr>
        <p:blipFill>
          <a:blip r:embed="rId8" cstate="print"/>
          <a:srcRect/>
          <a:stretch>
            <a:fillRect/>
          </a:stretch>
        </p:blipFill>
        <p:spPr bwMode="auto">
          <a:xfrm>
            <a:off x="6084168" y="4437112"/>
            <a:ext cx="2802966" cy="20842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중앙">
  <a:themeElements>
    <a:clrScheme name="태양">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중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중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1775</TotalTime>
  <Words>878</Words>
  <Application>Microsoft Office PowerPoint</Application>
  <PresentationFormat>화면 슬라이드 쇼(4:3)</PresentationFormat>
  <Paragraphs>164</Paragraphs>
  <Slides>15</Slides>
  <Notes>5</Notes>
  <HiddenSlides>0</HiddenSlides>
  <MMClips>0</MMClips>
  <ScaleCrop>false</ScaleCrop>
  <HeadingPairs>
    <vt:vector size="4" baseType="variant">
      <vt:variant>
        <vt:lpstr>테마</vt:lpstr>
      </vt:variant>
      <vt:variant>
        <vt:i4>1</vt:i4>
      </vt:variant>
      <vt:variant>
        <vt:lpstr>슬라이드 제목</vt:lpstr>
      </vt:variant>
      <vt:variant>
        <vt:i4>15</vt:i4>
      </vt:variant>
    </vt:vector>
  </HeadingPairs>
  <TitlesOfParts>
    <vt:vector size="16" baseType="lpstr">
      <vt:lpstr>중앙</vt:lpstr>
      <vt:lpstr>성 촌 의 집  윤 리 경 영</vt:lpstr>
      <vt:lpstr>윤리경영  도입배경</vt:lpstr>
      <vt:lpstr>     윤리경영   7대  실행체계에 근거한   실천 로드맵  </vt:lpstr>
      <vt:lpstr>  윤리경영   7대  실행체계에 근거한   실천 로드맵  </vt:lpstr>
      <vt:lpstr>PowerPoint 프레젠테이션</vt:lpstr>
      <vt:lpstr>PowerPoint 프레젠테이션</vt:lpstr>
      <vt:lpstr>실천사례</vt:lpstr>
      <vt:lpstr>PowerPoint 프레젠테이션</vt:lpstr>
      <vt:lpstr>PowerPoint 프레젠테이션</vt:lpstr>
      <vt:lpstr>PowerPoint 프레젠테이션</vt:lpstr>
      <vt:lpstr>실천사례</vt:lpstr>
      <vt:lpstr>PowerPoint 프레젠테이션</vt:lpstr>
      <vt:lpstr>실천사례</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직원슈퍼비전의 이해와 실제</dc:title>
  <dc:creator>6</dc:creator>
  <cp:lastModifiedBy>Windows User</cp:lastModifiedBy>
  <cp:revision>69</cp:revision>
  <dcterms:created xsi:type="dcterms:W3CDTF">2013-11-12T08:50:33Z</dcterms:created>
  <dcterms:modified xsi:type="dcterms:W3CDTF">2021-11-08T00:27:55Z</dcterms:modified>
</cp:coreProperties>
</file>